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comments/comment1.xml" ContentType="application/vnd.openxmlformats-officedocument.presentationml.comment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omments/comment2.xml" ContentType="application/vnd.openxmlformats-officedocument.presentationml.comments+xml"/>
  <Override PartName="/ppt/comments/comment3.xml" ContentType="application/vnd.openxmlformats-officedocument.presentationml.comment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256" r:id="rId2"/>
    <p:sldId id="321" r:id="rId3"/>
    <p:sldId id="306" r:id="rId4"/>
    <p:sldId id="359" r:id="rId5"/>
    <p:sldId id="360" r:id="rId6"/>
    <p:sldId id="361" r:id="rId7"/>
    <p:sldId id="346" r:id="rId8"/>
    <p:sldId id="362" r:id="rId9"/>
    <p:sldId id="363" r:id="rId10"/>
    <p:sldId id="379" r:id="rId11"/>
    <p:sldId id="380" r:id="rId12"/>
    <p:sldId id="381" r:id="rId13"/>
    <p:sldId id="382" r:id="rId14"/>
    <p:sldId id="383" r:id="rId15"/>
    <p:sldId id="384" r:id="rId16"/>
    <p:sldId id="385" r:id="rId17"/>
    <p:sldId id="386" r:id="rId18"/>
    <p:sldId id="416" r:id="rId19"/>
    <p:sldId id="417" r:id="rId20"/>
    <p:sldId id="492" r:id="rId21"/>
    <p:sldId id="400" r:id="rId22"/>
    <p:sldId id="401" r:id="rId23"/>
    <p:sldId id="402" r:id="rId24"/>
    <p:sldId id="349" r:id="rId25"/>
    <p:sldId id="418" r:id="rId26"/>
    <p:sldId id="420" r:id="rId27"/>
    <p:sldId id="436" r:id="rId28"/>
    <p:sldId id="437" r:id="rId29"/>
    <p:sldId id="438" r:id="rId30"/>
    <p:sldId id="439" r:id="rId31"/>
    <p:sldId id="440" r:id="rId32"/>
    <p:sldId id="441" r:id="rId33"/>
    <p:sldId id="442" r:id="rId34"/>
    <p:sldId id="443" r:id="rId35"/>
    <p:sldId id="469" r:id="rId36"/>
    <p:sldId id="470" r:id="rId37"/>
    <p:sldId id="471" r:id="rId38"/>
    <p:sldId id="472" r:id="rId39"/>
    <p:sldId id="444" r:id="rId40"/>
    <p:sldId id="445" r:id="rId41"/>
    <p:sldId id="473" r:id="rId42"/>
    <p:sldId id="474" r:id="rId43"/>
    <p:sldId id="446" r:id="rId44"/>
    <p:sldId id="447" r:id="rId45"/>
    <p:sldId id="448" r:id="rId46"/>
    <p:sldId id="449" r:id="rId47"/>
    <p:sldId id="450" r:id="rId48"/>
    <p:sldId id="451" r:id="rId49"/>
    <p:sldId id="452" r:id="rId50"/>
    <p:sldId id="453" r:id="rId51"/>
    <p:sldId id="454" r:id="rId52"/>
    <p:sldId id="455" r:id="rId53"/>
    <p:sldId id="456" r:id="rId54"/>
    <p:sldId id="353" r:id="rId55"/>
    <p:sldId id="347" r:id="rId56"/>
    <p:sldId id="344" r:id="rId57"/>
    <p:sldId id="277"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5">
          <p15:clr>
            <a:srgbClr val="A4A3A4"/>
          </p15:clr>
        </p15:guide>
        <p15:guide id="2" pos="4708">
          <p15:clr>
            <a:srgbClr val="A4A3A4"/>
          </p15:clr>
        </p15:guide>
        <p15:guide id="3" pos="3566">
          <p15:clr>
            <a:srgbClr val="A4A3A4"/>
          </p15:clr>
        </p15:guide>
        <p15:guide id="4" pos="294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9DA2"/>
    <a:srgbClr val="528177"/>
    <a:srgbClr val="F79699"/>
    <a:srgbClr val="FCFDF9"/>
    <a:srgbClr val="72A3A1"/>
    <a:srgbClr val="DD8093"/>
    <a:srgbClr val="FFEAE2"/>
    <a:srgbClr val="81AEAC"/>
    <a:srgbClr val="8CB3A2"/>
    <a:srgbClr val="AA8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5" autoAdjust="0"/>
    <p:restoredTop sz="95250" autoAdjust="0"/>
  </p:normalViewPr>
  <p:slideViewPr>
    <p:cSldViewPr snapToGrid="0" showGuides="1">
      <p:cViewPr varScale="1">
        <p:scale>
          <a:sx n="114" d="100"/>
          <a:sy n="114" d="100"/>
        </p:scale>
        <p:origin x="696" y="86"/>
      </p:cViewPr>
      <p:guideLst>
        <p:guide orient="horz" pos="2235"/>
        <p:guide pos="4708"/>
        <p:guide pos="3566"/>
        <p:guide pos="2944"/>
      </p:guideLst>
    </p:cSldViewPr>
  </p:slideViewPr>
  <p:notesTextViewPr>
    <p:cViewPr>
      <p:scale>
        <a:sx n="1" d="1"/>
        <a:sy n="1" d="1"/>
      </p:scale>
      <p:origin x="0" y="0"/>
    </p:cViewPr>
  </p:notesTextViewPr>
  <p:notesViewPr>
    <p:cSldViewPr snapToGrid="0">
      <p:cViewPr varScale="1">
        <p:scale>
          <a:sx n="60" d="100"/>
          <a:sy n="60" d="100"/>
        </p:scale>
        <p:origin x="2069" y="6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3T11:50:31.859"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11-05T11:01:20.900" idx="2">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11-08T19:53:43.832" idx="3">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B9392A-C105-4710-8001-B3A67B0597E4}" type="datetimeFigureOut">
              <a:rPr lang="zh-CN" altLang="en-US" smtClean="0"/>
              <a:t>2021/11/12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E52076-D047-429E-A09B-4DB35F59F1D9}"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EE1567A1-7AD5-42DF-97CC-D5DA309A0336}" type="datetimeFigureOut">
              <a:rPr lang="zh-CN" altLang="en-US" smtClean="0"/>
              <a:t>2021/11/12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583CA0C9-23AA-4729-8F4B-1E84998652C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CA0C9-23AA-4729-8F4B-1E84998652C5}"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userDrawn="1"/>
        </p:nvSpPr>
        <p:spPr>
          <a:xfrm>
            <a:off x="257629" y="203200"/>
            <a:ext cx="8628743" cy="473891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51972" y="297543"/>
            <a:ext cx="8440057" cy="455102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r="66466"/>
          <a:stretch>
            <a:fillRect/>
          </a:stretch>
        </p:blipFill>
        <p:spPr>
          <a:xfrm>
            <a:off x="-1" y="-1"/>
            <a:ext cx="4731027" cy="5143499"/>
          </a:xfrm>
          <a:prstGeom prst="rect">
            <a:avLst/>
          </a:prstGeom>
        </p:spPr>
      </p:pic>
      <p:pic>
        <p:nvPicPr>
          <p:cNvPr id="15" name="图片 14"/>
          <p:cNvPicPr>
            <a:picLocks noChangeAspect="1"/>
          </p:cNvPicPr>
          <p:nvPr userDrawn="1"/>
        </p:nvPicPr>
        <p:blipFill rotWithShape="1">
          <a:blip r:embed="rId3">
            <a:extLst>
              <a:ext uri="{28A0092B-C50C-407E-A947-70E740481C1C}">
                <a14:useLocalDpi xmlns:a14="http://schemas.microsoft.com/office/drawing/2010/main" val="0"/>
              </a:ext>
            </a:extLst>
          </a:blip>
          <a:srcRect l="69267" r="-119"/>
          <a:stretch>
            <a:fillRect/>
          </a:stretch>
        </p:blipFill>
        <p:spPr>
          <a:xfrm>
            <a:off x="4791456" y="-2"/>
            <a:ext cx="4352544" cy="514349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userDrawn="1"/>
        </p:nvSpPr>
        <p:spPr>
          <a:xfrm>
            <a:off x="257629" y="203200"/>
            <a:ext cx="8628743" cy="473891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51972" y="297543"/>
            <a:ext cx="8440057" cy="455102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l="2018" r="66466"/>
          <a:stretch>
            <a:fillRect/>
          </a:stretch>
        </p:blipFill>
        <p:spPr>
          <a:xfrm>
            <a:off x="0" y="-2"/>
            <a:ext cx="4446354" cy="5143499"/>
          </a:xfrm>
          <a:prstGeom prst="rect">
            <a:avLst/>
          </a:prstGeom>
        </p:spPr>
      </p:pic>
      <p:pic>
        <p:nvPicPr>
          <p:cNvPr id="15" name="图片 14"/>
          <p:cNvPicPr>
            <a:picLocks noChangeAspect="1"/>
          </p:cNvPicPr>
          <p:nvPr userDrawn="1"/>
        </p:nvPicPr>
        <p:blipFill rotWithShape="1">
          <a:blip r:embed="rId3">
            <a:extLst>
              <a:ext uri="{28A0092B-C50C-407E-A947-70E740481C1C}">
                <a14:useLocalDpi xmlns:a14="http://schemas.microsoft.com/office/drawing/2010/main" val="0"/>
              </a:ext>
            </a:extLst>
          </a:blip>
          <a:srcRect l="69267" r="7345"/>
          <a:stretch>
            <a:fillRect/>
          </a:stretch>
        </p:blipFill>
        <p:spPr>
          <a:xfrm>
            <a:off x="5844483" y="-3"/>
            <a:ext cx="3299517" cy="514349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userDrawn="1"/>
        </p:nvSpPr>
        <p:spPr>
          <a:xfrm>
            <a:off x="257629" y="203200"/>
            <a:ext cx="8628743" cy="4738913"/>
          </a:xfrm>
          <a:prstGeom prst="rect">
            <a:avLst/>
          </a:prstGeom>
          <a:noFill/>
          <a:ln w="19050">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51972" y="297543"/>
            <a:ext cx="8440057" cy="4551021"/>
          </a:xfrm>
          <a:prstGeom prst="rect">
            <a:avLst/>
          </a:prstGeom>
          <a:noFill/>
          <a:ln w="9525">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6545" y="3374877"/>
            <a:ext cx="2507456" cy="1815398"/>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4500000" flipH="1">
            <a:off x="202817" y="-304039"/>
            <a:ext cx="1956929" cy="21604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矩形 4"/>
          <p:cNvSpPr/>
          <p:nvPr userDrawn="1"/>
        </p:nvSpPr>
        <p:spPr>
          <a:xfrm>
            <a:off x="257629" y="203200"/>
            <a:ext cx="8628743" cy="4738913"/>
          </a:xfrm>
          <a:prstGeom prst="rect">
            <a:avLst/>
          </a:prstGeom>
          <a:noFill/>
          <a:ln w="19050">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51972" y="297543"/>
            <a:ext cx="8440057" cy="4551021"/>
          </a:xfrm>
          <a:prstGeom prst="rect">
            <a:avLst/>
          </a:prstGeom>
          <a:noFill/>
          <a:ln w="9525">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6545" y="3374877"/>
            <a:ext cx="2507456" cy="1815398"/>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4500000" flipH="1">
            <a:off x="202817" y="-304039"/>
            <a:ext cx="1956929" cy="2160450"/>
          </a:xfrm>
          <a:prstGeom prst="rect">
            <a:avLst/>
          </a:prstGeom>
        </p:spPr>
      </p:pic>
      <p:sp>
        <p:nvSpPr>
          <p:cNvPr id="2" name="矩形 1"/>
          <p:cNvSpPr/>
          <p:nvPr userDrawn="1"/>
        </p:nvSpPr>
        <p:spPr>
          <a:xfrm>
            <a:off x="404586" y="2449902"/>
            <a:ext cx="8334828" cy="21479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484751" y="1751013"/>
            <a:ext cx="2673619" cy="1624012"/>
          </a:xfrm>
        </p:spPr>
        <p:txBody>
          <a:bodyPr/>
          <a:lstStyle/>
          <a:p>
            <a:endParaRPr lang="zh-CN" altLang="en-US"/>
          </a:p>
        </p:txBody>
      </p:sp>
      <p:sp>
        <p:nvSpPr>
          <p:cNvPr id="11" name="图片占位符 6"/>
          <p:cNvSpPr>
            <a:spLocks noGrp="1"/>
          </p:cNvSpPr>
          <p:nvPr>
            <p:ph type="pic" sz="quarter" idx="11"/>
          </p:nvPr>
        </p:nvSpPr>
        <p:spPr>
          <a:xfrm>
            <a:off x="3235190" y="1750865"/>
            <a:ext cx="2673619" cy="1624012"/>
          </a:xfrm>
        </p:spPr>
        <p:txBody>
          <a:bodyPr/>
          <a:lstStyle/>
          <a:p>
            <a:endParaRPr lang="zh-CN" altLang="en-US"/>
          </a:p>
        </p:txBody>
      </p:sp>
      <p:sp>
        <p:nvSpPr>
          <p:cNvPr id="13" name="图片占位符 6"/>
          <p:cNvSpPr>
            <a:spLocks noGrp="1"/>
          </p:cNvSpPr>
          <p:nvPr>
            <p:ph type="pic" sz="quarter" idx="12"/>
          </p:nvPr>
        </p:nvSpPr>
        <p:spPr>
          <a:xfrm>
            <a:off x="5985629" y="1750865"/>
            <a:ext cx="2673619" cy="1624012"/>
          </a:xfr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矩形 12"/>
          <p:cNvSpPr/>
          <p:nvPr userDrawn="1"/>
        </p:nvSpPr>
        <p:spPr>
          <a:xfrm>
            <a:off x="257629" y="203200"/>
            <a:ext cx="8628743" cy="4738913"/>
          </a:xfrm>
          <a:prstGeom prst="rect">
            <a:avLst/>
          </a:prstGeom>
          <a:noFill/>
          <a:ln w="19050">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351972" y="297543"/>
            <a:ext cx="8440057" cy="4551021"/>
          </a:xfrm>
          <a:prstGeom prst="rect">
            <a:avLst/>
          </a:prstGeom>
          <a:noFill/>
          <a:ln w="9525">
            <a:solidFill>
              <a:srgbClr val="AA89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36545" y="3374877"/>
            <a:ext cx="2507456" cy="1815398"/>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4500000" flipH="1">
            <a:off x="202817" y="-304039"/>
            <a:ext cx="1956929" cy="216045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B32FD01-6AD2-47DB-A639-46771605062F}" type="datetimeFigureOut">
              <a:rPr lang="zh-CN" altLang="en-US" smtClean="0"/>
              <a:t>2021/11/12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22ABEB3-3FA0-4F7C-8D69-FBAD2A60C7F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6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Arial" panose="020B0604020202020204" pitchFamily="34" charset="0"/>
              </a:defRPr>
            </a:lvl1pPr>
          </a:lstStyle>
          <a:p>
            <a:fld id="{1B32FD01-6AD2-47DB-A639-46771605062F}" type="datetimeFigureOut">
              <a:rPr lang="zh-CN" altLang="en-US" smtClean="0"/>
              <a:t>2021/11/12</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Arial" panose="020B0604020202020204" pitchFamily="3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Arial" panose="020B0604020202020204" pitchFamily="34" charset="0"/>
              </a:defRPr>
            </a:lvl1pPr>
          </a:lstStyle>
          <a:p>
            <a:fld id="{F22ABEB3-3FA0-4F7C-8D69-FBAD2A60C7F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Arial" panose="020B06040202020202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Arial" panose="020B060402020202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Arial" panose="020B060402020202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Arial" panose="020B060402020202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audio" Target="../media/media11.m4a"/><Relationship Id="rId7" Type="http://schemas.openxmlformats.org/officeDocument/2006/relationships/image" Target="../media/image15.jpe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3.m4a"/><Relationship Id="rId7" Type="http://schemas.openxmlformats.org/officeDocument/2006/relationships/image" Target="../media/image8.jpe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slideLayout" Target="../slideLayouts/slideLayout1.xml"/><Relationship Id="rId5" Type="http://schemas.openxmlformats.org/officeDocument/2006/relationships/audio" Target="../media/media4.m4a"/><Relationship Id="rId10" Type="http://schemas.openxmlformats.org/officeDocument/2006/relationships/comments" Target="../comments/comment1.xml"/><Relationship Id="rId4" Type="http://schemas.microsoft.com/office/2007/relationships/media" Target="../media/media4.m4a"/><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media" Target="../media/media9.m4a"/><Relationship Id="rId7" Type="http://schemas.openxmlformats.org/officeDocument/2006/relationships/image" Target="../media/image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t="4469" r="62913"/>
          <a:stretch>
            <a:fillRect/>
          </a:stretch>
        </p:blipFill>
        <p:spPr>
          <a:xfrm>
            <a:off x="219111" y="2071462"/>
            <a:ext cx="2786333" cy="2616645"/>
          </a:xfrm>
          <a:prstGeom prst="rect">
            <a:avLst/>
          </a:prstGeom>
        </p:spPr>
      </p:pic>
      <p:sp>
        <p:nvSpPr>
          <p:cNvPr id="13" name="文本框 12"/>
          <p:cNvSpPr txBox="1"/>
          <p:nvPr/>
        </p:nvSpPr>
        <p:spPr>
          <a:xfrm>
            <a:off x="1516698" y="528171"/>
            <a:ext cx="6110605" cy="1445260"/>
          </a:xfrm>
          <a:prstGeom prst="rect">
            <a:avLst/>
          </a:prstGeom>
          <a:noFill/>
        </p:spPr>
        <p:txBody>
          <a:bodyPr wrap="none" rtlCol="0">
            <a:spAutoFit/>
          </a:bodyPr>
          <a:lstStyle/>
          <a:p>
            <a:pPr algn="ctr"/>
            <a:r>
              <a:rPr lang="vi-VN" altLang="zh-CN" sz="4400">
                <a:solidFill>
                  <a:srgbClr val="FF0000"/>
                </a:solidFill>
                <a:latin typeface="Times New Roman" panose="02020603050405020304" charset="0"/>
                <a:ea typeface="+mj-ea"/>
                <a:cs typeface="Times New Roman" panose="02020603050405020304" charset="0"/>
              </a:rPr>
              <a:t>BÀI TẬP LỚN </a:t>
            </a:r>
          </a:p>
          <a:p>
            <a:pPr algn="ctr"/>
            <a:r>
              <a:rPr lang="vi-VN" altLang="zh-CN" sz="4400">
                <a:solidFill>
                  <a:srgbClr val="FF0000"/>
                </a:solidFill>
                <a:latin typeface="Times New Roman" panose="02020603050405020304" charset="0"/>
                <a:ea typeface="+mj-ea"/>
                <a:cs typeface="Times New Roman" panose="02020603050405020304" charset="0"/>
              </a:rPr>
              <a:t>XÁC SUẤT THỐNG KÊ</a:t>
            </a:r>
            <a:r>
              <a:rPr lang="vi-VN" altLang="zh-CN" sz="4400">
                <a:solidFill>
                  <a:srgbClr val="6B9DA2"/>
                </a:solidFill>
                <a:latin typeface="Arial Black" panose="020B0A04020102020204" charset="0"/>
                <a:ea typeface="+mj-ea"/>
                <a:cs typeface="Arial Black" panose="020B0A04020102020204" charset="0"/>
              </a:rPr>
              <a:t> </a:t>
            </a:r>
          </a:p>
        </p:txBody>
      </p:sp>
      <p:sp>
        <p:nvSpPr>
          <p:cNvPr id="14" name="矩形 13"/>
          <p:cNvSpPr/>
          <p:nvPr/>
        </p:nvSpPr>
        <p:spPr>
          <a:xfrm>
            <a:off x="1356260" y="1973881"/>
            <a:ext cx="6432749" cy="2399665"/>
          </a:xfrm>
          <a:prstGeom prst="rect">
            <a:avLst/>
          </a:prstGeom>
        </p:spPr>
        <p:txBody>
          <a:bodyPr wrap="square">
            <a:spAutoFit/>
          </a:bodyPr>
          <a:lstStyle/>
          <a:p>
            <a:pPr algn="ctr" defTabSz="914400">
              <a:lnSpc>
                <a:spcPct val="150000"/>
              </a:lnSpc>
              <a:defRPr/>
            </a:pPr>
            <a:r>
              <a:rPr lang="vi-VN" altLang="en-US" sz="2000" kern="0">
                <a:gradFill>
                  <a:gsLst>
                    <a:gs pos="0">
                      <a:srgbClr val="007BD3"/>
                    </a:gs>
                    <a:gs pos="100000">
                      <a:srgbClr val="034373"/>
                    </a:gs>
                  </a:gsLst>
                  <a:lin scaled="0"/>
                </a:gradFill>
                <a:latin typeface="Times New Roman" panose="02020603050405020304" charset="0"/>
                <a:cs typeface="Times New Roman" panose="02020603050405020304" charset="0"/>
              </a:rPr>
              <a:t>Nhóm:18</a:t>
            </a:r>
          </a:p>
          <a:p>
            <a:pPr algn="ctr" defTabSz="914400">
              <a:lnSpc>
                <a:spcPct val="150000"/>
              </a:lnSpc>
              <a:defRPr/>
            </a:pPr>
            <a:r>
              <a:rPr lang="vi-VN" altLang="en-US" sz="2000" u="sng" kern="0">
                <a:solidFill>
                  <a:schemeClr val="tx1">
                    <a:lumMod val="50000"/>
                    <a:lumOff val="50000"/>
                  </a:schemeClr>
                </a:solidFill>
                <a:latin typeface="Times New Roman" panose="02020603050405020304" charset="0"/>
                <a:cs typeface="Times New Roman" panose="02020603050405020304" charset="0"/>
              </a:rPr>
              <a:t>Thành viên:</a:t>
            </a:r>
            <a:endParaRPr lang="vi-VN" altLang="en-US" sz="2000" kern="0">
              <a:solidFill>
                <a:schemeClr val="tx1">
                  <a:lumMod val="50000"/>
                  <a:lumOff val="50000"/>
                </a:schemeClr>
              </a:solidFill>
              <a:latin typeface="Times New Roman" panose="02020603050405020304" charset="0"/>
              <a:cs typeface="Times New Roman" panose="02020603050405020304" charset="0"/>
            </a:endParaRPr>
          </a:p>
          <a:p>
            <a:pPr algn="ctr" defTabSz="914400">
              <a:lnSpc>
                <a:spcPct val="150000"/>
              </a:lnSpc>
              <a:defRPr/>
            </a:pPr>
            <a:r>
              <a:rPr lang="vi-VN" altLang="en-US" sz="2000" b="1" kern="0">
                <a:solidFill>
                  <a:schemeClr val="tx1"/>
                </a:solidFill>
                <a:latin typeface="Times New Roman" panose="02020603050405020304" charset="0"/>
                <a:cs typeface="Times New Roman" panose="02020603050405020304" charset="0"/>
              </a:rPr>
              <a:t>Trần Ngọc Duy: 2012846</a:t>
            </a:r>
          </a:p>
          <a:p>
            <a:pPr algn="ctr" defTabSz="914400">
              <a:lnSpc>
                <a:spcPct val="150000"/>
              </a:lnSpc>
              <a:defRPr/>
            </a:pPr>
            <a:r>
              <a:rPr lang="vi-VN" altLang="en-US" sz="2000" b="1" kern="0">
                <a:solidFill>
                  <a:schemeClr val="tx1"/>
                </a:solidFill>
                <a:latin typeface="Times New Roman" panose="02020603050405020304" charset="0"/>
                <a:cs typeface="Times New Roman" panose="02020603050405020304" charset="0"/>
              </a:rPr>
              <a:t>Đinh Quang Vinh: 2015055</a:t>
            </a:r>
          </a:p>
          <a:p>
            <a:pPr algn="ctr" defTabSz="914400">
              <a:lnSpc>
                <a:spcPct val="150000"/>
              </a:lnSpc>
              <a:defRPr/>
            </a:pPr>
            <a:r>
              <a:rPr lang="vi-VN" altLang="en-US" sz="2000" b="1" kern="0">
                <a:solidFill>
                  <a:schemeClr val="tx1"/>
                </a:solidFill>
                <a:latin typeface="Times New Roman" panose="02020603050405020304" charset="0"/>
                <a:cs typeface="Times New Roman" panose="02020603050405020304" charset="0"/>
              </a:rPr>
              <a:t>Trần Hoàng Vương: 2015110</a:t>
            </a:r>
          </a:p>
        </p:txBody>
      </p:sp>
      <p:sp>
        <p:nvSpPr>
          <p:cNvPr id="3" name="椭圆 2"/>
          <p:cNvSpPr/>
          <p:nvPr/>
        </p:nvSpPr>
        <p:spPr>
          <a:xfrm>
            <a:off x="-776513" y="1364680"/>
            <a:ext cx="533383" cy="533383"/>
          </a:xfrm>
          <a:prstGeom prst="ellipse">
            <a:avLst/>
          </a:prstGeom>
          <a:solidFill>
            <a:srgbClr val="81AE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6514" y="2024771"/>
            <a:ext cx="533383" cy="533383"/>
          </a:xfrm>
          <a:prstGeom prst="ellipse">
            <a:avLst/>
          </a:prstGeom>
          <a:solidFill>
            <a:srgbClr val="6B9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76515" y="2686132"/>
            <a:ext cx="533383" cy="533383"/>
          </a:xfrm>
          <a:prstGeom prst="ellipse">
            <a:avLst/>
          </a:prstGeom>
          <a:solidFill>
            <a:srgbClr val="F79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6516" y="3346858"/>
            <a:ext cx="533383" cy="533383"/>
          </a:xfrm>
          <a:prstGeom prst="ellipse">
            <a:avLst/>
          </a:prstGeom>
          <a:solidFill>
            <a:srgbClr val="DD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6517" y="4007584"/>
            <a:ext cx="533383" cy="533383"/>
          </a:xfrm>
          <a:prstGeom prst="ellipse">
            <a:avLst/>
          </a:prstGeom>
          <a:solidFill>
            <a:srgbClr val="72A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7136130" y="3513455"/>
            <a:ext cx="1548130" cy="1548130"/>
          </a:xfrm>
          <a:prstGeom prst="rect">
            <a:avLst/>
          </a:prstGeom>
          <a:noFill/>
          <a:ln>
            <a:noFill/>
          </a:ln>
        </p:spPr>
      </p:pic>
      <p:pic>
        <p:nvPicPr>
          <p:cNvPr id="5" name="Audio 4">
            <a:hlinkClick r:id="" action="ppaction://media"/>
            <a:extLst>
              <a:ext uri="{FF2B5EF4-FFF2-40B4-BE49-F238E27FC236}">
                <a16:creationId xmlns:a16="http://schemas.microsoft.com/office/drawing/2014/main" id="{FDE023CB-5273-4DE8-B76B-EAFEF023F8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563"/>
    </mc:Choice>
    <mc:Fallback xmlns="">
      <p:transition spd="slow" advTm="13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box(in)">
                                      <p:cBhvr>
                                        <p:cTn id="11" dur="2000"/>
                                        <p:tgtEl>
                                          <p:spTgt spid="13">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box(in)">
                                      <p:cBhvr>
                                        <p:cTn id="14" dur="2000"/>
                                        <p:tgtEl>
                                          <p:spTgt spid="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p:tgtEl>
                                          <p:spTgt spid="14">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4">
                                            <p:txEl>
                                              <p:pRg st="0" end="0"/>
                                            </p:txEl>
                                          </p:spTgt>
                                        </p:tgtEl>
                                      </p:cBhvr>
                                    </p:animEffect>
                                  </p:childTnLst>
                                </p:cTn>
                              </p:par>
                              <p:par>
                                <p:cTn id="21" presetID="12" presetClass="entr" presetSubtype="4" fill="hold"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 calcmode="lin" valueType="num">
                                      <p:cBhvr additive="base">
                                        <p:cTn id="23" dur="500"/>
                                        <p:tgtEl>
                                          <p:spTgt spid="14">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1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 calcmode="lin" valueType="num">
                                      <p:cBhvr>
                                        <p:cTn id="29" dur="1000" fill="hold"/>
                                        <p:tgtEl>
                                          <p:spTgt spid="14">
                                            <p:txEl>
                                              <p:pRg st="2" end="2"/>
                                            </p:txEl>
                                          </p:spTgt>
                                        </p:tgtEl>
                                        <p:attrNameLst>
                                          <p:attrName>ppt_w</p:attrName>
                                        </p:attrNameLst>
                                      </p:cBhvr>
                                      <p:tavLst>
                                        <p:tav tm="0">
                                          <p:val>
                                            <p:strVal val="#ppt_w*0.70"/>
                                          </p:val>
                                        </p:tav>
                                        <p:tav tm="100000">
                                          <p:val>
                                            <p:strVal val="#ppt_w"/>
                                          </p:val>
                                        </p:tav>
                                      </p:tavLst>
                                    </p:anim>
                                    <p:anim calcmode="lin" valueType="num">
                                      <p:cBhvr>
                                        <p:cTn id="30" dur="1000" fill="hold"/>
                                        <p:tgtEl>
                                          <p:spTgt spid="14">
                                            <p:txEl>
                                              <p:pRg st="2" end="2"/>
                                            </p:txEl>
                                          </p:spTgt>
                                        </p:tgtEl>
                                        <p:attrNameLst>
                                          <p:attrName>ppt_h</p:attrName>
                                        </p:attrNameLst>
                                      </p:cBhvr>
                                      <p:tavLst>
                                        <p:tav tm="0">
                                          <p:val>
                                            <p:strVal val="#ppt_h"/>
                                          </p:val>
                                        </p:tav>
                                        <p:tav tm="100000">
                                          <p:val>
                                            <p:strVal val="#ppt_h"/>
                                          </p:val>
                                        </p:tav>
                                      </p:tavLst>
                                    </p:anim>
                                    <p:animEffect transition="in" filter="fade">
                                      <p:cBhvr>
                                        <p:cTn id="31" dur="1000"/>
                                        <p:tgtEl>
                                          <p:spTgt spid="1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14">
                                            <p:txEl>
                                              <p:pRg st="3" end="3"/>
                                            </p:txEl>
                                          </p:spTgt>
                                        </p:tgtEl>
                                        <p:attrNameLst>
                                          <p:attrName>style.visibility</p:attrName>
                                        </p:attrNameLst>
                                      </p:cBhvr>
                                      <p:to>
                                        <p:strVal val="visible"/>
                                      </p:to>
                                    </p:set>
                                    <p:anim calcmode="lin" valueType="num">
                                      <p:cBhvr>
                                        <p:cTn id="36" dur="1000" fill="hold"/>
                                        <p:tgtEl>
                                          <p:spTgt spid="14">
                                            <p:txEl>
                                              <p:pRg st="3" end="3"/>
                                            </p:txEl>
                                          </p:spTgt>
                                        </p:tgtEl>
                                        <p:attrNameLst>
                                          <p:attrName>ppt_w</p:attrName>
                                        </p:attrNameLst>
                                      </p:cBhvr>
                                      <p:tavLst>
                                        <p:tav tm="0">
                                          <p:val>
                                            <p:strVal val="#ppt_w*0.70"/>
                                          </p:val>
                                        </p:tav>
                                        <p:tav tm="100000">
                                          <p:val>
                                            <p:strVal val="#ppt_w"/>
                                          </p:val>
                                        </p:tav>
                                      </p:tavLst>
                                    </p:anim>
                                    <p:anim calcmode="lin" valueType="num">
                                      <p:cBhvr>
                                        <p:cTn id="37" dur="1000" fill="hold"/>
                                        <p:tgtEl>
                                          <p:spTgt spid="14">
                                            <p:txEl>
                                              <p:pRg st="3" end="3"/>
                                            </p:txEl>
                                          </p:spTgt>
                                        </p:tgtEl>
                                        <p:attrNameLst>
                                          <p:attrName>ppt_h</p:attrName>
                                        </p:attrNameLst>
                                      </p:cBhvr>
                                      <p:tavLst>
                                        <p:tav tm="0">
                                          <p:val>
                                            <p:strVal val="#ppt_h"/>
                                          </p:val>
                                        </p:tav>
                                        <p:tav tm="100000">
                                          <p:val>
                                            <p:strVal val="#ppt_h"/>
                                          </p:val>
                                        </p:tav>
                                      </p:tavLst>
                                    </p:anim>
                                    <p:animEffect transition="in" filter="fade">
                                      <p:cBhvr>
                                        <p:cTn id="38" dur="1000"/>
                                        <p:tgtEl>
                                          <p:spTgt spid="1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14">
                                            <p:txEl>
                                              <p:pRg st="4" end="4"/>
                                            </p:txEl>
                                          </p:spTgt>
                                        </p:tgtEl>
                                        <p:attrNameLst>
                                          <p:attrName>style.visibility</p:attrName>
                                        </p:attrNameLst>
                                      </p:cBhvr>
                                      <p:to>
                                        <p:strVal val="visible"/>
                                      </p:to>
                                    </p:set>
                                    <p:anim calcmode="lin" valueType="num">
                                      <p:cBhvr>
                                        <p:cTn id="43" dur="1000" fill="hold"/>
                                        <p:tgtEl>
                                          <p:spTgt spid="14">
                                            <p:txEl>
                                              <p:pRg st="4" end="4"/>
                                            </p:txEl>
                                          </p:spTgt>
                                        </p:tgtEl>
                                        <p:attrNameLst>
                                          <p:attrName>ppt_w</p:attrName>
                                        </p:attrNameLst>
                                      </p:cBhvr>
                                      <p:tavLst>
                                        <p:tav tm="0">
                                          <p:val>
                                            <p:strVal val="#ppt_w*0.70"/>
                                          </p:val>
                                        </p:tav>
                                        <p:tav tm="100000">
                                          <p:val>
                                            <p:strVal val="#ppt_w"/>
                                          </p:val>
                                        </p:tav>
                                      </p:tavLst>
                                    </p:anim>
                                    <p:anim calcmode="lin" valueType="num">
                                      <p:cBhvr>
                                        <p:cTn id="44" dur="1000" fill="hold"/>
                                        <p:tgtEl>
                                          <p:spTgt spid="14">
                                            <p:txEl>
                                              <p:pRg st="4" end="4"/>
                                            </p:txEl>
                                          </p:spTgt>
                                        </p:tgtEl>
                                        <p:attrNameLst>
                                          <p:attrName>ppt_h</p:attrName>
                                        </p:attrNameLst>
                                      </p:cBhvr>
                                      <p:tavLst>
                                        <p:tav tm="0">
                                          <p:val>
                                            <p:strVal val="#ppt_h"/>
                                          </p:val>
                                        </p:tav>
                                        <p:tav tm="100000">
                                          <p:val>
                                            <p:strVal val="#ppt_h"/>
                                          </p:val>
                                        </p:tav>
                                      </p:tavLst>
                                    </p:anim>
                                    <p:animEffect transition="in" filter="fade">
                                      <p:cBhvr>
                                        <p:cTn id="45" dur="10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1520825" y="679132"/>
            <a:ext cx="5080000" cy="2030095"/>
          </a:xfrm>
          <a:prstGeom prst="rect">
            <a:avLst/>
          </a:prstGeom>
          <a:noFill/>
          <a:ln w="9525">
            <a:noFill/>
          </a:ln>
        </p:spPr>
        <p:txBody>
          <a:bodyPr>
            <a:spAutoFit/>
          </a:bodyPr>
          <a:lstStyle/>
          <a:p>
            <a:pPr marL="285750" indent="-285750">
              <a:buFont typeface="Segoe UI" panose="020B0502040204020203" charset="0"/>
              <a:buChar char="-"/>
            </a:pPr>
            <a:r>
              <a:rPr lang="en-US" b="0">
                <a:latin typeface="Times New Roman" panose="02020603050405020304" charset="0"/>
                <a:cs typeface="Calibri" panose="020F0502020204030204" pitchFamily="34" charset="0"/>
              </a:rPr>
              <a:t>Phóng điện chọc thủng còn gọi là đánh thủng điện môi hay phóng điện xuyên</a:t>
            </a:r>
          </a:p>
          <a:p>
            <a:pPr marL="285750" indent="-285750">
              <a:buFont typeface="Segoe UI" panose="020B0502040204020203" charset="0"/>
              <a:buChar char="-"/>
            </a:pPr>
            <a:r>
              <a:rPr lang="en-US" b="0">
                <a:latin typeface="Times New Roman" panose="02020603050405020304" charset="0"/>
                <a:cs typeface="Calibri" panose="020F0502020204030204" pitchFamily="34" charset="0"/>
              </a:rPr>
              <a:t>qua. Trị số điện áp mà ở đó xảy ra đánh thủng điện môi được gọi là điện áp</a:t>
            </a:r>
          </a:p>
          <a:p>
            <a:pPr marL="285750" indent="-285750">
              <a:buFont typeface="Segoe UI" panose="020B0502040204020203" charset="0"/>
              <a:buChar char="-"/>
            </a:pPr>
            <a:r>
              <a:rPr lang="en-US" b="0">
                <a:latin typeface="Times New Roman" panose="02020603050405020304" charset="0"/>
                <a:cs typeface="Calibri" panose="020F0502020204030204" pitchFamily="34" charset="0"/>
              </a:rPr>
              <a:t>đánh thủng (Uđt) trị số tương ứng của cường độ điện trường là cường độ  đánh thủng hay cường độ điện trường cách điện (Eđt)</a:t>
            </a:r>
            <a:endParaRPr lang="en-US"/>
          </a:p>
        </p:txBody>
      </p:sp>
      <p:sp>
        <p:nvSpPr>
          <p:cNvPr id="2" name="Text Box 1"/>
          <p:cNvSpPr txBox="1"/>
          <p:nvPr/>
        </p:nvSpPr>
        <p:spPr>
          <a:xfrm>
            <a:off x="1681480" y="2708910"/>
            <a:ext cx="5080000" cy="922020"/>
          </a:xfrm>
          <a:prstGeom prst="rect">
            <a:avLst/>
          </a:prstGeom>
          <a:noFill/>
          <a:ln w="9525">
            <a:noFill/>
          </a:ln>
        </p:spPr>
        <p:txBody>
          <a:bodyPr>
            <a:spAutoFit/>
          </a:bodyPr>
          <a:lstStyle/>
          <a:p>
            <a:pPr marL="285750" indent="-285750">
              <a:buFont typeface="Segoe UI" panose="020B0502040204020203" charset="0"/>
              <a:buChar char="-"/>
            </a:pPr>
            <a:r>
              <a:rPr lang="en-US" b="0">
                <a:latin typeface="Times New Roman" panose="02020603050405020304" charset="0"/>
                <a:cs typeface="Calibri" panose="020F0502020204030204" pitchFamily="34" charset="0"/>
              </a:rPr>
              <a:t>Cường độ điện trường cách điện  “E” = Eđt chính là điện áp đánh</a:t>
            </a:r>
          </a:p>
          <a:p>
            <a:pPr marL="285750" indent="-285750">
              <a:buFont typeface="Segoe UI" panose="020B0502040204020203" charset="0"/>
              <a:buChar char="-"/>
            </a:pPr>
            <a:r>
              <a:rPr lang="en-US" b="0">
                <a:latin typeface="Times New Roman" panose="02020603050405020304" charset="0"/>
                <a:cs typeface="Calibri" panose="020F0502020204030204" pitchFamily="34" charset="0"/>
              </a:rPr>
              <a:t>thủng điện môi trên 1 mm chiều dày</a:t>
            </a:r>
            <a:r>
              <a:rPr lang="vi-VN" altLang="en-US" b="0">
                <a:latin typeface="Times New Roman" panose="02020603050405020304" charset="0"/>
                <a:cs typeface="Calibri" panose="020F0502020204030204" pitchFamily="34" charset="0"/>
              </a:rPr>
              <a:t>.</a:t>
            </a:r>
          </a:p>
        </p:txBody>
      </p:sp>
      <p:pic>
        <p:nvPicPr>
          <p:cNvPr id="3" name="Audio 2">
            <a:hlinkClick r:id="" action="ppaction://media"/>
            <a:extLst>
              <a:ext uri="{FF2B5EF4-FFF2-40B4-BE49-F238E27FC236}">
                <a16:creationId xmlns:a16="http://schemas.microsoft.com/office/drawing/2014/main" id="{A8FABEE2-A1C7-486E-A2A9-4B4C950339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cSld>
  <p:clrMapOvr>
    <a:masterClrMapping/>
  </p:clrMapOvr>
  <p:transition advTm="779">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5"/>
          <a:stretch>
            <a:fillRect/>
          </a:stretch>
        </p:blipFill>
        <p:spPr>
          <a:xfrm>
            <a:off x="5187315" y="3022600"/>
            <a:ext cx="1225550" cy="1294130"/>
          </a:xfrm>
          <a:prstGeom prst="rect">
            <a:avLst/>
          </a:prstGeom>
          <a:noFill/>
          <a:ln w="9525">
            <a:noFill/>
          </a:ln>
        </p:spPr>
      </p:pic>
      <p:sp>
        <p:nvSpPr>
          <p:cNvPr id="100" name="Text Box 99"/>
          <p:cNvSpPr txBox="1"/>
          <p:nvPr/>
        </p:nvSpPr>
        <p:spPr>
          <a:xfrm>
            <a:off x="1749425" y="400685"/>
            <a:ext cx="5080000" cy="64516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Thực tế có rất nhiều yếu tố ảnh hưởng tới E cách điện của điện môi:</a:t>
            </a:r>
            <a:endParaRPr lang="en-US"/>
          </a:p>
        </p:txBody>
      </p:sp>
      <p:pic>
        <p:nvPicPr>
          <p:cNvPr id="2" name="Picture 1"/>
          <p:cNvPicPr/>
          <p:nvPr/>
        </p:nvPicPr>
        <p:blipFill>
          <a:blip r:embed="rId6"/>
          <a:stretch>
            <a:fillRect/>
          </a:stretch>
        </p:blipFill>
        <p:spPr>
          <a:xfrm>
            <a:off x="1749425" y="1167765"/>
            <a:ext cx="1747520" cy="1372235"/>
          </a:xfrm>
          <a:prstGeom prst="rect">
            <a:avLst/>
          </a:prstGeom>
          <a:noFill/>
          <a:ln w="9525">
            <a:noFill/>
          </a:ln>
        </p:spPr>
      </p:pic>
      <p:sp>
        <p:nvSpPr>
          <p:cNvPr id="4" name="Text Box 3"/>
          <p:cNvSpPr txBox="1"/>
          <p:nvPr/>
        </p:nvSpPr>
        <p:spPr>
          <a:xfrm>
            <a:off x="1749425" y="2540000"/>
            <a:ext cx="1747520" cy="291465"/>
          </a:xfrm>
          <a:prstGeom prst="rect">
            <a:avLst/>
          </a:prstGeom>
          <a:noFill/>
        </p:spPr>
        <p:txBody>
          <a:bodyPr wrap="square" rtlCol="0" anchor="t">
            <a:spAutoFit/>
          </a:bodyPr>
          <a:lstStyle/>
          <a:p>
            <a:r>
              <a:rPr lang="en-US" sz="1300">
                <a:latin typeface="Times New Roman" panose="02020603050405020304" charset="0"/>
                <a:cs typeface="Times New Roman" panose="02020603050405020304" charset="0"/>
              </a:rPr>
              <a:t>dạng điện</a:t>
            </a:r>
            <a:r>
              <a:rPr lang="vi-VN" altLang="en-US" sz="1300">
                <a:latin typeface="Times New Roman" panose="02020603050405020304" charset="0"/>
                <a:cs typeface="Times New Roman" panose="02020603050405020304" charset="0"/>
              </a:rPr>
              <a:t> </a:t>
            </a:r>
            <a:r>
              <a:rPr lang="en-US" sz="1300">
                <a:latin typeface="Times New Roman" panose="02020603050405020304" charset="0"/>
                <a:cs typeface="Times New Roman" panose="02020603050405020304" charset="0"/>
              </a:rPr>
              <a:t>trường</a:t>
            </a:r>
          </a:p>
        </p:txBody>
      </p:sp>
      <p:pic>
        <p:nvPicPr>
          <p:cNvPr id="101" name="Picture 100"/>
          <p:cNvPicPr/>
          <p:nvPr/>
        </p:nvPicPr>
        <p:blipFill>
          <a:blip r:embed="rId7"/>
          <a:stretch>
            <a:fillRect/>
          </a:stretch>
        </p:blipFill>
        <p:spPr>
          <a:xfrm>
            <a:off x="3987165" y="1231900"/>
            <a:ext cx="2964815" cy="1158240"/>
          </a:xfrm>
          <a:prstGeom prst="rect">
            <a:avLst/>
          </a:prstGeom>
          <a:noFill/>
          <a:ln w="9525">
            <a:noFill/>
          </a:ln>
        </p:spPr>
      </p:pic>
      <p:sp>
        <p:nvSpPr>
          <p:cNvPr id="6" name="Text Box 5"/>
          <p:cNvSpPr txBox="1"/>
          <p:nvPr/>
        </p:nvSpPr>
        <p:spPr>
          <a:xfrm>
            <a:off x="4081780" y="2463165"/>
            <a:ext cx="2540000" cy="291465"/>
          </a:xfrm>
          <a:prstGeom prst="rect">
            <a:avLst/>
          </a:prstGeom>
          <a:noFill/>
        </p:spPr>
        <p:txBody>
          <a:bodyPr wrap="square" rtlCol="0" anchor="t">
            <a:spAutoFit/>
          </a:bodyPr>
          <a:lstStyle/>
          <a:p>
            <a:pPr algn="ctr"/>
            <a:r>
              <a:rPr lang="en-US" sz="1300">
                <a:latin typeface="Times New Roman" panose="02020603050405020304" charset="0"/>
                <a:cs typeface="Times New Roman" panose="02020603050405020304" charset="0"/>
              </a:rPr>
              <a:t>dạng điện áp</a:t>
            </a:r>
          </a:p>
        </p:txBody>
      </p:sp>
      <p:sp>
        <p:nvSpPr>
          <p:cNvPr id="102" name="Text Box 101"/>
          <p:cNvSpPr txBox="1"/>
          <p:nvPr/>
        </p:nvSpPr>
        <p:spPr>
          <a:xfrm>
            <a:off x="3818890" y="2678430"/>
            <a:ext cx="3301365" cy="291465"/>
          </a:xfrm>
          <a:prstGeom prst="rect">
            <a:avLst/>
          </a:prstGeom>
          <a:noFill/>
          <a:ln w="9525">
            <a:noFill/>
          </a:ln>
        </p:spPr>
        <p:txBody>
          <a:bodyPr wrap="square">
            <a:spAutoFit/>
          </a:bodyPr>
          <a:lstStyle/>
          <a:p>
            <a:pPr indent="0" algn="ctr"/>
            <a:r>
              <a:rPr lang="en-US" sz="1300" b="0">
                <a:latin typeface="Times New Roman" panose="02020603050405020304" charset="0"/>
                <a:cs typeface="Calibri" panose="020F0502020204030204" pitchFamily="34" charset="0"/>
              </a:rPr>
              <a:t>thời gian tác dụng của điện áp</a:t>
            </a:r>
          </a:p>
        </p:txBody>
      </p:sp>
      <p:sp>
        <p:nvSpPr>
          <p:cNvPr id="7" name="Text Box 6"/>
          <p:cNvSpPr txBox="1"/>
          <p:nvPr/>
        </p:nvSpPr>
        <p:spPr>
          <a:xfrm>
            <a:off x="1321435" y="4123690"/>
            <a:ext cx="1321435" cy="291465"/>
          </a:xfrm>
          <a:prstGeom prst="rect">
            <a:avLst/>
          </a:prstGeom>
          <a:noFill/>
          <a:ln w="9525">
            <a:noFill/>
          </a:ln>
        </p:spPr>
        <p:txBody>
          <a:bodyPr wrap="square">
            <a:spAutoFit/>
          </a:bodyPr>
          <a:lstStyle/>
          <a:p>
            <a:pPr indent="0" algn="ctr"/>
            <a:r>
              <a:rPr lang="en-US" sz="1300" b="0">
                <a:latin typeface="Times New Roman" panose="02020603050405020304" charset="0"/>
                <a:cs typeface="Calibri" panose="020F0502020204030204" pitchFamily="34" charset="0"/>
              </a:rPr>
              <a:t>nhiệt độ</a:t>
            </a:r>
            <a:endParaRPr lang="en-US" sz="1300"/>
          </a:p>
        </p:txBody>
      </p:sp>
      <p:sp>
        <p:nvSpPr>
          <p:cNvPr id="8" name="Text Box 7"/>
          <p:cNvSpPr txBox="1"/>
          <p:nvPr/>
        </p:nvSpPr>
        <p:spPr>
          <a:xfrm>
            <a:off x="3362960" y="4304665"/>
            <a:ext cx="1585595" cy="291465"/>
          </a:xfrm>
          <a:prstGeom prst="rect">
            <a:avLst/>
          </a:prstGeom>
          <a:noFill/>
        </p:spPr>
        <p:txBody>
          <a:bodyPr wrap="square" rtlCol="0" anchor="t">
            <a:spAutoFit/>
          </a:bodyPr>
          <a:lstStyle/>
          <a:p>
            <a:pPr algn="ctr"/>
            <a:r>
              <a:rPr lang="en-US" sz="1300">
                <a:latin typeface="Times New Roman" panose="02020603050405020304" charset="0"/>
                <a:cs typeface="Times New Roman" panose="02020603050405020304" charset="0"/>
              </a:rPr>
              <a:t>độ ẩm</a:t>
            </a:r>
          </a:p>
        </p:txBody>
      </p:sp>
      <p:sp>
        <p:nvSpPr>
          <p:cNvPr id="9" name="Text Box 8"/>
          <p:cNvSpPr txBox="1"/>
          <p:nvPr/>
        </p:nvSpPr>
        <p:spPr>
          <a:xfrm>
            <a:off x="5038090" y="4220845"/>
            <a:ext cx="1524635" cy="291465"/>
          </a:xfrm>
          <a:prstGeom prst="rect">
            <a:avLst/>
          </a:prstGeom>
          <a:noFill/>
        </p:spPr>
        <p:txBody>
          <a:bodyPr wrap="square" rtlCol="0" anchor="t">
            <a:spAutoFit/>
          </a:bodyPr>
          <a:lstStyle/>
          <a:p>
            <a:pPr algn="ctr"/>
            <a:r>
              <a:rPr lang="en-US" sz="1300">
                <a:latin typeface="Times New Roman" panose="02020603050405020304" charset="0"/>
                <a:cs typeface="Times New Roman" panose="02020603050405020304" charset="0"/>
              </a:rPr>
              <a:t>áp suất</a:t>
            </a:r>
          </a:p>
        </p:txBody>
      </p:sp>
      <p:pic>
        <p:nvPicPr>
          <p:cNvPr id="103" name="Picture 102"/>
          <p:cNvPicPr/>
          <p:nvPr/>
        </p:nvPicPr>
        <p:blipFill>
          <a:blip r:embed="rId8"/>
          <a:stretch>
            <a:fillRect/>
          </a:stretch>
        </p:blipFill>
        <p:spPr>
          <a:xfrm>
            <a:off x="3362960" y="3100070"/>
            <a:ext cx="1824355" cy="1126490"/>
          </a:xfrm>
          <a:prstGeom prst="rect">
            <a:avLst/>
          </a:prstGeom>
          <a:noFill/>
          <a:ln w="9525">
            <a:noFill/>
          </a:ln>
        </p:spPr>
      </p:pic>
      <p:pic>
        <p:nvPicPr>
          <p:cNvPr id="104" name="Picture 103"/>
          <p:cNvPicPr/>
          <p:nvPr/>
        </p:nvPicPr>
        <p:blipFill>
          <a:blip r:embed="rId9"/>
          <a:stretch>
            <a:fillRect/>
          </a:stretch>
        </p:blipFill>
        <p:spPr>
          <a:xfrm>
            <a:off x="1431925" y="2966720"/>
            <a:ext cx="1210945" cy="1156970"/>
          </a:xfrm>
          <a:prstGeom prst="rect">
            <a:avLst/>
          </a:prstGeom>
          <a:noFill/>
          <a:ln w="9525">
            <a:noFill/>
          </a:ln>
        </p:spPr>
      </p:pic>
      <p:pic>
        <p:nvPicPr>
          <p:cNvPr id="3" name="Audio 2">
            <a:hlinkClick r:id="" action="ppaction://media"/>
            <a:extLst>
              <a:ext uri="{FF2B5EF4-FFF2-40B4-BE49-F238E27FC236}">
                <a16:creationId xmlns:a16="http://schemas.microsoft.com/office/drawing/2014/main" id="{A7788382-4A47-4B19-B3E1-81943C03A4A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440738" y="4440238"/>
            <a:ext cx="487362" cy="487362"/>
          </a:xfrm>
          <a:prstGeom prst="rect">
            <a:avLst/>
          </a:prstGeom>
        </p:spPr>
      </p:pic>
    </p:spTree>
    <p:custDataLst>
      <p:tags r:id="rId1"/>
    </p:custDataLst>
  </p:cSld>
  <p:clrMapOvr>
    <a:masterClrMapping/>
  </p:clrMapOvr>
  <p:transition advTm="5447">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heckerboard(across)">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8" presetClass="entr" presetSubtype="0" accel="5000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1000" fill="hold"/>
                                        <p:tgtEl>
                                          <p:spTgt spid="10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0" dur="1000" fill="hold"/>
                                        <p:tgtEl>
                                          <p:spTgt spid="101"/>
                                        </p:tgtEl>
                                        <p:attrNameLst>
                                          <p:attrName>ppt_x</p:attrName>
                                        </p:attrNameLst>
                                      </p:cBhvr>
                                      <p:tavLst>
                                        <p:tav tm="0">
                                          <p:val>
                                            <p:fltVal val="-1"/>
                                          </p:val>
                                        </p:tav>
                                        <p:tav tm="50000">
                                          <p:val>
                                            <p:fltVal val="0.95"/>
                                          </p:val>
                                        </p:tav>
                                        <p:tav tm="100000">
                                          <p:val>
                                            <p:strVal val="#ppt_x"/>
                                          </p:val>
                                        </p:tav>
                                      </p:tavLst>
                                    </p:anim>
                                    <p:anim calcmode="lin" valueType="num">
                                      <p:cBhvr>
                                        <p:cTn id="21" dur="1000" fill="hold"/>
                                        <p:tgtEl>
                                          <p:spTgt spid="101"/>
                                        </p:tgtEl>
                                        <p:attrNameLst>
                                          <p:attrName>ppt_y</p:attrName>
                                        </p:attrNameLst>
                                      </p:cBhvr>
                                      <p:tavLst>
                                        <p:tav tm="0">
                                          <p:val>
                                            <p:strVal val="#ppt_y"/>
                                          </p:val>
                                        </p:tav>
                                        <p:tav tm="100000">
                                          <p:val>
                                            <p:strVal val="#ppt_y"/>
                                          </p:val>
                                        </p:tav>
                                      </p:tavLst>
                                    </p:anim>
                                    <p:animEffect transition="in" filter="fade">
                                      <p:cBhvr>
                                        <p:cTn id="22" dur="1000"/>
                                        <p:tgtEl>
                                          <p:spTgt spid="101"/>
                                        </p:tgtEl>
                                      </p:cBhvr>
                                    </p:animEffect>
                                  </p:childTnLst>
                                </p:cTn>
                              </p:par>
                              <p:par>
                                <p:cTn id="23" presetID="48" presetClass="entr" presetSubtype="0" accel="5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6" dur="1000" fill="hold"/>
                                        <p:tgtEl>
                                          <p:spTgt spid="6"/>
                                        </p:tgtEl>
                                        <p:attrNameLst>
                                          <p:attrName>ppt_x</p:attrName>
                                        </p:attrNameLst>
                                      </p:cBhvr>
                                      <p:tavLst>
                                        <p:tav tm="0">
                                          <p:val>
                                            <p:fltVal val="-1"/>
                                          </p:val>
                                        </p:tav>
                                        <p:tav tm="50000">
                                          <p:val>
                                            <p:fltVal val="0.95"/>
                                          </p:val>
                                        </p:tav>
                                        <p:tav tm="100000">
                                          <p:val>
                                            <p:strVal val="#ppt_x"/>
                                          </p:val>
                                        </p:tav>
                                      </p:tavLst>
                                    </p:anim>
                                    <p:anim calcmode="lin" valueType="num">
                                      <p:cBhvr>
                                        <p:cTn id="27" dur="1000" fill="hold"/>
                                        <p:tgtEl>
                                          <p:spTgt spid="6"/>
                                        </p:tgtEl>
                                        <p:attrNameLst>
                                          <p:attrName>ppt_y</p:attrName>
                                        </p:attrNameLst>
                                      </p:cBhvr>
                                      <p:tavLst>
                                        <p:tav tm="0">
                                          <p:val>
                                            <p:strVal val="#ppt_y"/>
                                          </p:val>
                                        </p:tav>
                                        <p:tav tm="100000">
                                          <p:val>
                                            <p:strVal val="#ppt_y"/>
                                          </p:val>
                                        </p:tav>
                                      </p:tavLst>
                                    </p:anim>
                                    <p:animEffect transition="in" filter="fade">
                                      <p:cBhvr>
                                        <p:cTn id="28" dur="1000"/>
                                        <p:tgtEl>
                                          <p:spTgt spid="6"/>
                                        </p:tgtEl>
                                      </p:cBhvr>
                                    </p:animEffect>
                                  </p:childTnLst>
                                </p:cTn>
                              </p:par>
                              <p:par>
                                <p:cTn id="29" presetID="48" presetClass="entr" presetSubtype="0" accel="5000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p:cTn id="31" dur="1000" fill="hold"/>
                                        <p:tgtEl>
                                          <p:spTgt spid="10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2" dur="1000" fill="hold"/>
                                        <p:tgtEl>
                                          <p:spTgt spid="102"/>
                                        </p:tgtEl>
                                        <p:attrNameLst>
                                          <p:attrName>ppt_x</p:attrName>
                                        </p:attrNameLst>
                                      </p:cBhvr>
                                      <p:tavLst>
                                        <p:tav tm="0">
                                          <p:val>
                                            <p:fltVal val="-1"/>
                                          </p:val>
                                        </p:tav>
                                        <p:tav tm="50000">
                                          <p:val>
                                            <p:fltVal val="0.95"/>
                                          </p:val>
                                        </p:tav>
                                        <p:tav tm="100000">
                                          <p:val>
                                            <p:strVal val="#ppt_x"/>
                                          </p:val>
                                        </p:tav>
                                      </p:tavLst>
                                    </p:anim>
                                    <p:anim calcmode="lin" valueType="num">
                                      <p:cBhvr>
                                        <p:cTn id="33" dur="1000" fill="hold"/>
                                        <p:tgtEl>
                                          <p:spTgt spid="102"/>
                                        </p:tgtEl>
                                        <p:attrNameLst>
                                          <p:attrName>ppt_y</p:attrName>
                                        </p:attrNameLst>
                                      </p:cBhvr>
                                      <p:tavLst>
                                        <p:tav tm="0">
                                          <p:val>
                                            <p:strVal val="#ppt_y"/>
                                          </p:val>
                                        </p:tav>
                                        <p:tav tm="100000">
                                          <p:val>
                                            <p:strVal val="#ppt_y"/>
                                          </p:val>
                                        </p:tav>
                                      </p:tavLst>
                                    </p:anim>
                                    <p:animEffect transition="in" filter="fade">
                                      <p:cBhvr>
                                        <p:cTn id="34" dur="10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diamond(in)">
                                      <p:cBhvr>
                                        <p:cTn id="39" dur="2000"/>
                                        <p:tgtEl>
                                          <p:spTgt spid="104"/>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amond(in)">
                                      <p:cBhvr>
                                        <p:cTn id="42" dur="2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diamond(in)">
                                      <p:cBhvr>
                                        <p:cTn id="47" dur="2000"/>
                                        <p:tgtEl>
                                          <p:spTgt spid="103"/>
                                        </p:tgtEl>
                                      </p:cBhvr>
                                    </p:animEffect>
                                  </p:childTnLst>
                                </p:cTn>
                              </p:par>
                              <p:par>
                                <p:cTn id="48" presetID="8" presetClass="entr" presetSubtype="16"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amond(in)">
                                      <p:cBhvr>
                                        <p:cTn id="50" dur="2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amond(in)">
                                      <p:cBhvr>
                                        <p:cTn id="55" dur="2000"/>
                                        <p:tgtEl>
                                          <p:spTgt spid="10"/>
                                        </p:tgtEl>
                                      </p:cBhvr>
                                    </p:animEffect>
                                  </p:childTnLst>
                                </p:cTn>
                              </p:par>
                              <p:par>
                                <p:cTn id="56" presetID="8" presetClass="entr" presetSubtype="16"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amond(in)">
                                      <p:cBhvr>
                                        <p:cTn id="5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3"/>
                </p:tgtEl>
              </p:cMediaNode>
            </p:audio>
          </p:childTnLst>
        </p:cTn>
      </p:par>
    </p:tnLst>
    <p:bldLst>
      <p:bldP spid="4" grpId="0"/>
      <p:bldP spid="6" grpId="0"/>
      <p:bldP spid="6" grpId="1"/>
      <p:bldP spid="102" grpId="0"/>
      <p:bldP spid="102" grpId="1"/>
      <p:bldP spid="7" grpId="0"/>
      <p:bldP spid="7" grpId="1"/>
      <p:bldP spid="8" grpId="0"/>
      <p:bldP spid="8"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419860" y="2494915"/>
            <a:ext cx="594995" cy="3663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 Box 104"/>
          <p:cNvSpPr txBox="1"/>
          <p:nvPr/>
        </p:nvSpPr>
        <p:spPr>
          <a:xfrm>
            <a:off x="2268220" y="2171065"/>
            <a:ext cx="5080000" cy="1014730"/>
          </a:xfrm>
          <a:prstGeom prst="rect">
            <a:avLst/>
          </a:prstGeom>
          <a:noFill/>
          <a:ln w="9525">
            <a:noFill/>
          </a:ln>
        </p:spPr>
        <p:txBody>
          <a:bodyPr>
            <a:spAutoFit/>
          </a:bodyPr>
          <a:lstStyle/>
          <a:p>
            <a:pPr indent="0"/>
            <a:r>
              <a:rPr lang="vi-VN" altLang="en-US" sz="2000" b="1">
                <a:solidFill>
                  <a:srgbClr val="FF0000"/>
                </a:solidFill>
                <a:latin typeface="Times New Roman" panose="02020603050405020304" charset="0"/>
                <a:cs typeface="Calibri" panose="020F0502020204030204" pitchFamily="34" charset="0"/>
              </a:rPr>
              <a:t>T</a:t>
            </a:r>
            <a:r>
              <a:rPr lang="en-US" sz="2000" b="1">
                <a:solidFill>
                  <a:srgbClr val="FF0000"/>
                </a:solidFill>
                <a:latin typeface="Times New Roman" panose="02020603050405020304" charset="0"/>
                <a:cs typeface="Calibri" panose="020F0502020204030204" pitchFamily="34" charset="0"/>
              </a:rPr>
              <a:t>a cần xác định khoảng điện áp mà giấy bị đánh thủng, tức tầm trị mà có nguy cơ bị đánh thủng với độ tin cậy 99%</a:t>
            </a:r>
          </a:p>
        </p:txBody>
      </p:sp>
      <p:pic>
        <p:nvPicPr>
          <p:cNvPr id="3" name="Audio 2">
            <a:hlinkClick r:id="" action="ppaction://media"/>
            <a:extLst>
              <a:ext uri="{FF2B5EF4-FFF2-40B4-BE49-F238E27FC236}">
                <a16:creationId xmlns:a16="http://schemas.microsoft.com/office/drawing/2014/main" id="{C0EC57B9-0370-4D0F-B1C7-36C08A6AA0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22"/>
    </mc:Choice>
    <mc:Fallback xmlns="">
      <p:transition spd="slow" advTm="7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Box 104"/>
          <p:cNvSpPr txBox="1"/>
          <p:nvPr/>
        </p:nvSpPr>
        <p:spPr>
          <a:xfrm>
            <a:off x="2123440" y="561340"/>
            <a:ext cx="5080000" cy="368300"/>
          </a:xfrm>
          <a:prstGeom prst="rect">
            <a:avLst/>
          </a:prstGeom>
          <a:noFill/>
          <a:ln w="9525">
            <a:noFill/>
          </a:ln>
        </p:spPr>
        <p:txBody>
          <a:bodyPr>
            <a:spAutoFit/>
          </a:bodyPr>
          <a:lstStyle/>
          <a:p>
            <a:pPr marL="457200" indent="-457200"/>
            <a:r>
              <a:rPr lang="vi-VN" altLang="en-US" b="0" i="1" u="sng">
                <a:latin typeface="Times New Roman" panose="02020603050405020304" charset="0"/>
                <a:cs typeface="Calibri" panose="020F0502020204030204" pitchFamily="34" charset="0"/>
              </a:rPr>
              <a:t>c)</a:t>
            </a:r>
            <a:r>
              <a:rPr lang="en-US" b="0" i="1" u="sng">
                <a:latin typeface="Times New Roman" panose="02020603050405020304" charset="0"/>
                <a:cs typeface="Calibri" panose="020F0502020204030204" pitchFamily="34" charset="0"/>
              </a:rPr>
              <a:t> Giá trị bài toán</a:t>
            </a:r>
            <a:r>
              <a:rPr lang="en-US" b="0" u="sng">
                <a:latin typeface="Times New Roman" panose="02020603050405020304" charset="0"/>
                <a:cs typeface="Calibri" panose="020F0502020204030204" pitchFamily="34" charset="0"/>
              </a:rPr>
              <a:t>:</a:t>
            </a:r>
            <a:endParaRPr lang="en-US" u="sng"/>
          </a:p>
        </p:txBody>
      </p:sp>
      <p:sp>
        <p:nvSpPr>
          <p:cNvPr id="2" name="Text Box 1"/>
          <p:cNvSpPr txBox="1"/>
          <p:nvPr/>
        </p:nvSpPr>
        <p:spPr>
          <a:xfrm>
            <a:off x="2032000" y="1186180"/>
            <a:ext cx="5080000" cy="1198880"/>
          </a:xfrm>
          <a:prstGeom prst="rect">
            <a:avLst/>
          </a:prstGeom>
          <a:noFill/>
          <a:ln w="9525">
            <a:noFill/>
          </a:ln>
        </p:spPr>
        <p:txBody>
          <a:bodyPr>
            <a:spAutoFit/>
          </a:bodyPr>
          <a:lstStyle/>
          <a:p>
            <a:pPr marL="285750" indent="-285750">
              <a:buFont typeface="Wingdings" panose="05000000000000000000" charset="0"/>
              <a:buChar char="v"/>
            </a:pPr>
            <a:r>
              <a:rPr lang="en-US" b="0">
                <a:latin typeface="Times New Roman" panose="02020603050405020304" charset="0"/>
                <a:cs typeface="Calibri" panose="020F0502020204030204" pitchFamily="34" charset="0"/>
              </a:rPr>
              <a:t>Về mặc học thuật, bài toán giúp ta định hình về các phương pháp ước lượng khoảng, các cách thức tính phương sai và kiến thức về thống kê mẫu.</a:t>
            </a:r>
            <a:endParaRPr lang="en-US"/>
          </a:p>
        </p:txBody>
      </p:sp>
      <p:pic>
        <p:nvPicPr>
          <p:cNvPr id="3" name="Picture 2"/>
          <p:cNvPicPr/>
          <p:nvPr/>
        </p:nvPicPr>
        <p:blipFill>
          <a:blip r:embed="rId4"/>
          <a:stretch>
            <a:fillRect/>
          </a:stretch>
        </p:blipFill>
        <p:spPr>
          <a:xfrm>
            <a:off x="2896235" y="2075180"/>
            <a:ext cx="4023995" cy="2207260"/>
          </a:xfrm>
          <a:prstGeom prst="rect">
            <a:avLst/>
          </a:prstGeom>
          <a:noFill/>
          <a:ln w="9525">
            <a:noFill/>
          </a:ln>
        </p:spPr>
      </p:pic>
      <p:pic>
        <p:nvPicPr>
          <p:cNvPr id="4" name="Audio 3">
            <a:hlinkClick r:id="" action="ppaction://media"/>
            <a:extLst>
              <a:ext uri="{FF2B5EF4-FFF2-40B4-BE49-F238E27FC236}">
                <a16:creationId xmlns:a16="http://schemas.microsoft.com/office/drawing/2014/main" id="{CF215B47-C66E-42D9-9182-875C2C300E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advTm="381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464310" y="2402205"/>
            <a:ext cx="5834380" cy="1753235"/>
          </a:xfrm>
          <a:prstGeom prst="rect">
            <a:avLst/>
          </a:prstGeom>
          <a:noFill/>
          <a:ln w="9525">
            <a:noFill/>
          </a:ln>
        </p:spPr>
        <p:txBody>
          <a:bodyPr wrap="square">
            <a:spAutoFit/>
          </a:bodyPr>
          <a:lstStyle/>
          <a:p>
            <a:pPr marL="285750" indent="-285750">
              <a:buFont typeface="Wingdings" panose="05000000000000000000" charset="0"/>
              <a:buChar char="v"/>
            </a:pPr>
            <a:r>
              <a:rPr lang="en-US" b="0">
                <a:latin typeface="Times New Roman" panose="02020603050405020304" charset="0"/>
                <a:cs typeface="Calibri" panose="020F0502020204030204" pitchFamily="34" charset="0"/>
              </a:rPr>
              <a:t>Về mặt ý nghĩa thực tế,  đây là là toán tiêu biểu cho việc ước lượng khoảng an toàn cho các dụng cụ kỹ thuật điện. Trong thực tế, đây là phương pháp thử trước khi đưa dụng cụ vào trong mạch điện sử</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dụng</a:t>
            </a:r>
            <a:r>
              <a:rPr lang="vi-VN" altLang="en-US" b="0">
                <a:latin typeface="Times New Roman" panose="02020603050405020304" charset="0"/>
                <a:cs typeface="Calibri" panose="020F0502020204030204" pitchFamily="34" charset="0"/>
              </a:rPr>
              <a:t>,việc tính giá trị khoảng đánh thủng(khoảng an toàn hay ngưỡng định mức) giúp ta chọn mạch phù hợp để sử dụng linh kiện.</a:t>
            </a:r>
          </a:p>
        </p:txBody>
      </p:sp>
      <p:pic>
        <p:nvPicPr>
          <p:cNvPr id="2" name="Picture 1"/>
          <p:cNvPicPr/>
          <p:nvPr/>
        </p:nvPicPr>
        <p:blipFill>
          <a:blip r:embed="rId2"/>
          <a:stretch>
            <a:fillRect/>
          </a:stretch>
        </p:blipFill>
        <p:spPr>
          <a:xfrm>
            <a:off x="2462530" y="434340"/>
            <a:ext cx="3652520" cy="1967865"/>
          </a:xfrm>
          <a:prstGeom prst="rect">
            <a:avLst/>
          </a:prstGeom>
          <a:noFill/>
          <a:ln w="9525">
            <a:noFill/>
          </a:ln>
        </p:spPr>
      </p:pic>
    </p:spTree>
  </p:cSld>
  <p:clrMapOvr>
    <a:masterClrMapping/>
  </p:clrMapOvr>
  <p:transition>
    <p:cover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032000" y="615315"/>
            <a:ext cx="5080000" cy="368300"/>
          </a:xfrm>
          <a:prstGeom prst="rect">
            <a:avLst/>
          </a:prstGeom>
          <a:noFill/>
          <a:ln w="9525">
            <a:noFill/>
          </a:ln>
        </p:spPr>
        <p:txBody>
          <a:bodyPr>
            <a:spAutoFit/>
          </a:bodyPr>
          <a:lstStyle/>
          <a:p>
            <a:pPr marL="457200" indent="-457200"/>
            <a:r>
              <a:rPr lang="vi-VN" altLang="en-US" b="1">
                <a:latin typeface="Times New Roman" panose="02020603050405020304" charset="0"/>
                <a:cs typeface="Calibri" panose="020F0502020204030204" pitchFamily="34" charset="0"/>
              </a:rPr>
              <a:t>1</a:t>
            </a:r>
            <a:r>
              <a:rPr lang="en-US" b="1">
                <a:latin typeface="Times New Roman" panose="02020603050405020304" charset="0"/>
                <a:cs typeface="Calibri" panose="020F0502020204030204" pitchFamily="34" charset="0"/>
              </a:rPr>
              <a:t>.</a:t>
            </a:r>
            <a:r>
              <a:rPr lang="vi-VN" altLang="en-US" b="1">
                <a:latin typeface="Times New Roman" panose="02020603050405020304" charset="0"/>
                <a:cs typeface="Calibri" panose="020F0502020204030204" pitchFamily="34" charset="0"/>
              </a:rPr>
              <a:t>2</a:t>
            </a:r>
            <a:r>
              <a:rPr lang="en-US" b="1">
                <a:latin typeface="Times New Roman" panose="02020603050405020304" charset="0"/>
                <a:cs typeface="Calibri" panose="020F0502020204030204" pitchFamily="34" charset="0"/>
              </a:rPr>
              <a:t>. Trình bày hướng làm, cách giải</a:t>
            </a:r>
            <a:r>
              <a:rPr lang="vi-VN" altLang="en-US" b="1">
                <a:latin typeface="Times New Roman" panose="02020603050405020304" charset="0"/>
                <a:cs typeface="Calibri" panose="020F0502020204030204" pitchFamily="34" charset="0"/>
              </a:rPr>
              <a:t>:</a:t>
            </a:r>
          </a:p>
        </p:txBody>
      </p:sp>
      <p:pic>
        <p:nvPicPr>
          <p:cNvPr id="3" name="Picture 2"/>
          <p:cNvPicPr>
            <a:picLocks noChangeAspect="1"/>
          </p:cNvPicPr>
          <p:nvPr/>
        </p:nvPicPr>
        <p:blipFill>
          <a:blip r:embed="rId2"/>
          <a:stretch>
            <a:fillRect/>
          </a:stretch>
        </p:blipFill>
        <p:spPr>
          <a:xfrm>
            <a:off x="1123315" y="1054735"/>
            <a:ext cx="7299325" cy="3558540"/>
          </a:xfrm>
          <a:prstGeom prst="rect">
            <a:avLst/>
          </a:prstGeom>
        </p:spPr>
      </p:pic>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 Box 106"/>
          <p:cNvSpPr txBox="1"/>
          <p:nvPr/>
        </p:nvSpPr>
        <p:spPr>
          <a:xfrm>
            <a:off x="1680845" y="694055"/>
            <a:ext cx="5080000" cy="368300"/>
          </a:xfrm>
          <a:prstGeom prst="rect">
            <a:avLst/>
          </a:prstGeom>
          <a:noFill/>
          <a:ln w="9525">
            <a:noFill/>
          </a:ln>
        </p:spPr>
        <p:txBody>
          <a:bodyPr>
            <a:spAutoFit/>
          </a:bodyPr>
          <a:lstStyle/>
          <a:p>
            <a:pPr indent="0"/>
            <a:r>
              <a:rPr lang="en-US" b="1">
                <a:latin typeface="Times New Roman" panose="02020603050405020304" charset="0"/>
                <a:cs typeface="Calibri" panose="020F0502020204030204" pitchFamily="34" charset="0"/>
              </a:rPr>
              <a:t>Sơ lược về hàm Student:</a:t>
            </a:r>
            <a:endParaRPr lang="en-US"/>
          </a:p>
        </p:txBody>
      </p:sp>
      <p:sp>
        <p:nvSpPr>
          <p:cNvPr id="2" name="Text Box 1"/>
          <p:cNvSpPr txBox="1"/>
          <p:nvPr/>
        </p:nvSpPr>
        <p:spPr>
          <a:xfrm>
            <a:off x="1322070" y="1497965"/>
            <a:ext cx="6815455" cy="2030095"/>
          </a:xfrm>
          <a:prstGeom prst="rect">
            <a:avLst/>
          </a:prstGeom>
          <a:noFill/>
          <a:ln w="9525">
            <a:noFill/>
          </a:ln>
        </p:spPr>
        <p:txBody>
          <a:bodyPr wrap="square">
            <a:spAutoFit/>
          </a:bodyPr>
          <a:lstStyle/>
          <a:p>
            <a:pPr marL="285750" indent="-285750">
              <a:buFont typeface="Wingdings" panose="05000000000000000000" charset="0"/>
              <a:buChar char="v"/>
            </a:pPr>
            <a:r>
              <a:rPr lang="en-US" b="0">
                <a:latin typeface="Times New Roman" panose="02020603050405020304" charset="0"/>
                <a:cs typeface="Times New Roman" panose="02020603050405020304" charset="0"/>
              </a:rPr>
              <a:t>Phân phối Student: hay còn gọi là phân phối t là phân phối mẫu lí thuyết gần đúng với phân phối</a:t>
            </a:r>
            <a:r>
              <a:rPr lang="vi-VN" altLang="en-US" b="0">
                <a:latin typeface="Times New Roman" panose="02020603050405020304" charset="0"/>
                <a:cs typeface="Times New Roman" panose="02020603050405020304" charset="0"/>
              </a:rPr>
              <a:t> </a:t>
            </a:r>
            <a:r>
              <a:rPr lang="en-US" b="0">
                <a:latin typeface="Times New Roman" panose="02020603050405020304" charset="0"/>
                <a:cs typeface="Times New Roman" panose="02020603050405020304" charset="0"/>
              </a:rPr>
              <a:t>chuẩn. Phân phối t được sử dụng để thiết lập khoảng tin cậy khi dùng các mẫu nhỏ để ước</a:t>
            </a:r>
            <a:r>
              <a:rPr lang="vi-VN" altLang="en-US" b="0">
                <a:latin typeface="Times New Roman" panose="02020603050405020304" charset="0"/>
                <a:cs typeface="Times New Roman" panose="02020603050405020304" charset="0"/>
              </a:rPr>
              <a:t> </a:t>
            </a:r>
            <a:r>
              <a:rPr lang="en-US" b="0">
                <a:latin typeface="Times New Roman" panose="02020603050405020304" charset="0"/>
                <a:cs typeface="Times New Roman" panose="02020603050405020304" charset="0"/>
              </a:rPr>
              <a:t>lượng giá trị bình quân chân thực của tổng thể. Phương trình này được dùng để tính toán phân</a:t>
            </a:r>
            <a:r>
              <a:rPr lang="vi-VN" altLang="en-US" b="0">
                <a:latin typeface="Times New Roman" panose="02020603050405020304" charset="0"/>
                <a:cs typeface="Times New Roman" panose="02020603050405020304" charset="0"/>
              </a:rPr>
              <a:t> </a:t>
            </a:r>
            <a:r>
              <a:rPr lang="en-US" b="0">
                <a:latin typeface="Times New Roman" panose="02020603050405020304" charset="0"/>
                <a:cs typeface="Times New Roman" panose="02020603050405020304" charset="0"/>
              </a:rPr>
              <a:t>phối t phụ thuộc vào quy mô mẫu (n), hay chính xác hơn, vào số bậc tự do (n-1). Phân phối t</a:t>
            </a:r>
            <a:r>
              <a:rPr lang="vi-VN" altLang="en-US" b="0">
                <a:latin typeface="Times New Roman" panose="02020603050405020304" charset="0"/>
                <a:cs typeface="Times New Roman" panose="02020603050405020304" charset="0"/>
              </a:rPr>
              <a:t> </a:t>
            </a:r>
            <a:r>
              <a:rPr lang="en-US" b="0">
                <a:latin typeface="Times New Roman" panose="02020603050405020304" charset="0"/>
                <a:cs typeface="Times New Roman" panose="02020603050405020304" charset="0"/>
              </a:rPr>
              <a:t>thường được sử dụng để xác định mức ý nghĩa cho quá trình kiếm định giả thuyết thống kê.</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 Box 106"/>
          <p:cNvSpPr txBox="1"/>
          <p:nvPr/>
        </p:nvSpPr>
        <p:spPr>
          <a:xfrm>
            <a:off x="1690370" y="609600"/>
            <a:ext cx="5080000" cy="368300"/>
          </a:xfrm>
          <a:prstGeom prst="rect">
            <a:avLst/>
          </a:prstGeom>
          <a:noFill/>
          <a:ln w="9525">
            <a:noFill/>
          </a:ln>
        </p:spPr>
        <p:txBody>
          <a:bodyPr>
            <a:spAutoFit/>
          </a:bodyPr>
          <a:lstStyle/>
          <a:p>
            <a:pPr indent="0"/>
            <a:r>
              <a:rPr lang="en-US" b="0" i="1">
                <a:latin typeface="Times New Roman" panose="02020603050405020304" charset="0"/>
                <a:cs typeface="Calibri" panose="020F0502020204030204" pitchFamily="34" charset="0"/>
              </a:rPr>
              <a:t>Đặc điểm:</a:t>
            </a:r>
            <a:endParaRPr lang="en-US"/>
          </a:p>
        </p:txBody>
      </p:sp>
      <p:sp>
        <p:nvSpPr>
          <p:cNvPr id="2" name="Text Box 1"/>
          <p:cNvSpPr txBox="1"/>
          <p:nvPr/>
        </p:nvSpPr>
        <p:spPr>
          <a:xfrm>
            <a:off x="1791335" y="1094740"/>
            <a:ext cx="5560695" cy="922020"/>
          </a:xfrm>
          <a:prstGeom prst="rect">
            <a:avLst/>
          </a:prstGeom>
          <a:noFill/>
          <a:ln w="9525">
            <a:noFill/>
          </a:ln>
        </p:spPr>
        <p:txBody>
          <a:bodyPr wrap="square">
            <a:spAutoFit/>
          </a:bodyPr>
          <a:lstStyle/>
          <a:p>
            <a:pPr indent="0"/>
            <a:r>
              <a:rPr lang="en-US" b="0">
                <a:latin typeface="Times New Roman" panose="02020603050405020304" charset="0"/>
                <a:cs typeface="Calibri" panose="020F0502020204030204" pitchFamily="34" charset="0"/>
              </a:rPr>
              <a:t>Hình dạng đối xứng gần giống phân phối chuẩn hóa</a:t>
            </a:r>
          </a:p>
          <a:p>
            <a:pPr indent="0"/>
            <a:r>
              <a:rPr lang="en-US" b="0">
                <a:latin typeface="Times New Roman" panose="02020603050405020304" charset="0"/>
                <a:cs typeface="Calibri" panose="020F0502020204030204" pitchFamily="34" charset="0"/>
              </a:rPr>
              <a:t>Khi cỡ mẫu càng lớn càng giống phân phối chuẩn hóa</a:t>
            </a:r>
          </a:p>
          <a:p>
            <a:pPr indent="0"/>
            <a:r>
              <a:rPr lang="en-US" b="0">
                <a:latin typeface="Times New Roman" panose="02020603050405020304" charset="0"/>
                <a:cs typeface="Calibri" panose="020F0502020204030204" pitchFamily="34" charset="0"/>
              </a:rPr>
              <a:t>Cỡ mẫu càng nhỏ, phần đuôi càng nặng và xa hơn</a:t>
            </a:r>
            <a:endParaRPr lang="en-US"/>
          </a:p>
        </p:txBody>
      </p:sp>
      <p:pic>
        <p:nvPicPr>
          <p:cNvPr id="25" name="Picture 25" descr="Tính chất phân phối Stu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981200" y="2017395"/>
            <a:ext cx="2179955" cy="2504440"/>
          </a:xfrm>
          <a:prstGeom prst="rect">
            <a:avLst/>
          </a:prstGeom>
          <a:noFill/>
          <a:ln>
            <a:noFill/>
          </a:ln>
        </p:spPr>
      </p:pic>
      <p:pic>
        <p:nvPicPr>
          <p:cNvPr id="108" name="Picture 107"/>
          <p:cNvPicPr/>
          <p:nvPr/>
        </p:nvPicPr>
        <p:blipFill>
          <a:blip r:embed="rId3"/>
          <a:stretch>
            <a:fillRect/>
          </a:stretch>
        </p:blipFill>
        <p:spPr>
          <a:xfrm>
            <a:off x="4295140" y="2016760"/>
            <a:ext cx="3463290" cy="25050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 from="(-#ppt_w/2)" to="(#ppt_x)" calcmode="lin" valueType="num">
                                      <p:cBhvr>
                                        <p:cTn id="7" dur="600" fill="hold">
                                          <p:stCondLst>
                                            <p:cond delay="0"/>
                                          </p:stCondLst>
                                        </p:cTn>
                                        <p:tgtEl>
                                          <p:spTgt spid="107"/>
                                        </p:tgtEl>
                                        <p:attrNameLst>
                                          <p:attrName>ppt_x</p:attrName>
                                        </p:attrNameLst>
                                      </p:cBhvr>
                                    </p:anim>
                                    <p:anim from="0" to="-1.0" calcmode="lin" valueType="num">
                                      <p:cBhvr>
                                        <p:cTn id="8" dur="200" decel="50000" autoRev="1" fill="hold">
                                          <p:stCondLst>
                                            <p:cond delay="600"/>
                                          </p:stCondLst>
                                        </p:cTn>
                                        <p:tgtEl>
                                          <p:spTgt spid="107"/>
                                        </p:tgtEl>
                                        <p:attrNameLst>
                                          <p:attrName>xshear</p:attrName>
                                        </p:attrNameLst>
                                      </p:cBhvr>
                                    </p:anim>
                                    <p:animScale>
                                      <p:cBhvr>
                                        <p:cTn id="9" dur="200" decel="100000" autoRev="1" fill="hold">
                                          <p:stCondLst>
                                            <p:cond delay="600"/>
                                          </p:stCondLst>
                                        </p:cTn>
                                        <p:tgtEl>
                                          <p:spTgt spid="107"/>
                                        </p:tgtEl>
                                      </p:cBhvr>
                                      <p:from x="100000" y="100000"/>
                                      <p:to x="80000" y="100000"/>
                                    </p:animScale>
                                    <p:anim by="(#ppt_h/3+#ppt_w*0.1)" calcmode="lin" valueType="num">
                                      <p:cBhvr additive="sum">
                                        <p:cTn id="10" dur="200" decel="100000" autoRev="1" fill="hold">
                                          <p:stCondLst>
                                            <p:cond delay="600"/>
                                          </p:stCondLst>
                                        </p:cTn>
                                        <p:tgtEl>
                                          <p:spTgt spid="107"/>
                                        </p:tgtEl>
                                        <p:attrNameLst>
                                          <p:attrName>ppt_x</p:attrName>
                                        </p:attrNameLst>
                                      </p:cBhvr>
                                    </p:anim>
                                  </p:childTnLst>
                                </p:cTn>
                              </p:par>
                              <p:par>
                                <p:cTn id="11" presetID="34"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from="(-#ppt_w/2)" to="(#ppt_x)" calcmode="lin" valueType="num">
                                      <p:cBhvr>
                                        <p:cTn id="13" dur="600" fill="hold">
                                          <p:stCondLst>
                                            <p:cond delay="0"/>
                                          </p:stCondLst>
                                        </p:cTn>
                                        <p:tgtEl>
                                          <p:spTgt spid="2"/>
                                        </p:tgtEl>
                                        <p:attrNameLst>
                                          <p:attrName>ppt_x</p:attrName>
                                        </p:attrNameLst>
                                      </p:cBhvr>
                                    </p:anim>
                                    <p:anim from="0" to="-1.0" calcmode="lin" valueType="num">
                                      <p:cBhvr>
                                        <p:cTn id="14" dur="200" decel="50000" autoRev="1" fill="hold">
                                          <p:stCondLst>
                                            <p:cond delay="600"/>
                                          </p:stCondLst>
                                        </p:cTn>
                                        <p:tgtEl>
                                          <p:spTgt spid="2"/>
                                        </p:tgtEl>
                                        <p:attrNameLst>
                                          <p:attrName>xshear</p:attrName>
                                        </p:attrNameLst>
                                      </p:cBhvr>
                                    </p:anim>
                                    <p:animScale>
                                      <p:cBhvr>
                                        <p:cTn id="15" dur="200" decel="100000" autoRev="1" fill="hold">
                                          <p:stCondLst>
                                            <p:cond delay="600"/>
                                          </p:stCondLst>
                                        </p:cTn>
                                        <p:tgtEl>
                                          <p:spTgt spid="2"/>
                                        </p:tgtEl>
                                      </p:cBhvr>
                                      <p:from x="100000" y="100000"/>
                                      <p:to x="80000" y="100000"/>
                                    </p:animScale>
                                    <p:anim by="(#ppt_h/3+#ppt_w*0.1)" calcmode="lin" valueType="num">
                                      <p:cBhvr additive="sum">
                                        <p:cTn id="16" dur="200" decel="100000" autoRev="1" fill="hold">
                                          <p:stCondLst>
                                            <p:cond delay="600"/>
                                          </p:stCondLst>
                                        </p:cTn>
                                        <p:tgtEl>
                                          <p:spTgt spid="2"/>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3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800" decel="100000"/>
                                        <p:tgtEl>
                                          <p:spTgt spid="25"/>
                                        </p:tgtEl>
                                      </p:cBhvr>
                                    </p:animEffect>
                                    <p:anim calcmode="lin" valueType="num">
                                      <p:cBhvr>
                                        <p:cTn id="22" dur="800" decel="100000" fill="hold"/>
                                        <p:tgtEl>
                                          <p:spTgt spid="25"/>
                                        </p:tgtEl>
                                        <p:attrNameLst>
                                          <p:attrName>style.rotation</p:attrName>
                                        </p:attrNameLst>
                                      </p:cBhvr>
                                      <p:tavLst>
                                        <p:tav tm="0">
                                          <p:val>
                                            <p:fltVal val="-90"/>
                                          </p:val>
                                        </p:tav>
                                        <p:tav tm="100000">
                                          <p:val>
                                            <p:fltVal val="0"/>
                                          </p:val>
                                        </p:tav>
                                      </p:tavLst>
                                    </p:anim>
                                    <p:anim calcmode="lin" valueType="num">
                                      <p:cBhvr>
                                        <p:cTn id="23" dur="800" decel="100000" fill="hold"/>
                                        <p:tgtEl>
                                          <p:spTgt spid="25"/>
                                        </p:tgtEl>
                                        <p:attrNameLst>
                                          <p:attrName>ppt_x</p:attrName>
                                        </p:attrNameLst>
                                      </p:cBhvr>
                                      <p:tavLst>
                                        <p:tav tm="0">
                                          <p:val>
                                            <p:strVal val="#ppt_x+0.4"/>
                                          </p:val>
                                        </p:tav>
                                        <p:tav tm="100000">
                                          <p:val>
                                            <p:strVal val="#ppt_x-0.05"/>
                                          </p:val>
                                        </p:tav>
                                      </p:tavLst>
                                    </p:anim>
                                    <p:anim calcmode="lin" valueType="num">
                                      <p:cBhvr>
                                        <p:cTn id="24" dur="800" decel="100000" fill="hold"/>
                                        <p:tgtEl>
                                          <p:spTgt spid="25"/>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par>
                                <p:cTn id="27" presetID="30"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800" decel="100000"/>
                                        <p:tgtEl>
                                          <p:spTgt spid="108"/>
                                        </p:tgtEl>
                                      </p:cBhvr>
                                    </p:animEffect>
                                    <p:anim calcmode="lin" valueType="num">
                                      <p:cBhvr>
                                        <p:cTn id="30" dur="800" decel="100000" fill="hold"/>
                                        <p:tgtEl>
                                          <p:spTgt spid="108"/>
                                        </p:tgtEl>
                                        <p:attrNameLst>
                                          <p:attrName>style.rotation</p:attrName>
                                        </p:attrNameLst>
                                      </p:cBhvr>
                                      <p:tavLst>
                                        <p:tav tm="0">
                                          <p:val>
                                            <p:fltVal val="-90"/>
                                          </p:val>
                                        </p:tav>
                                        <p:tav tm="100000">
                                          <p:val>
                                            <p:fltVal val="0"/>
                                          </p:val>
                                        </p:tav>
                                      </p:tavLst>
                                    </p:anim>
                                    <p:anim calcmode="lin" valueType="num">
                                      <p:cBhvr>
                                        <p:cTn id="31" dur="800" decel="100000" fill="hold"/>
                                        <p:tgtEl>
                                          <p:spTgt spid="108"/>
                                        </p:tgtEl>
                                        <p:attrNameLst>
                                          <p:attrName>ppt_x</p:attrName>
                                        </p:attrNameLst>
                                      </p:cBhvr>
                                      <p:tavLst>
                                        <p:tav tm="0">
                                          <p:val>
                                            <p:strVal val="#ppt_x+0.4"/>
                                          </p:val>
                                        </p:tav>
                                        <p:tav tm="100000">
                                          <p:val>
                                            <p:strVal val="#ppt_x-0.05"/>
                                          </p:val>
                                        </p:tav>
                                      </p:tavLst>
                                    </p:anim>
                                    <p:anim calcmode="lin" valueType="num">
                                      <p:cBhvr>
                                        <p:cTn id="32" dur="800" decel="100000" fill="hold"/>
                                        <p:tgtEl>
                                          <p:spTgt spid="10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0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0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7" grpId="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p:cNvPicPr>
            <a:picLocks noChangeAspect="1"/>
          </p:cNvPicPr>
          <p:nvPr/>
        </p:nvPicPr>
        <p:blipFill>
          <a:blip r:embed="rId2"/>
          <a:stretch>
            <a:fillRect/>
          </a:stretch>
        </p:blipFill>
        <p:spPr>
          <a:xfrm>
            <a:off x="1489075" y="846455"/>
            <a:ext cx="6365240" cy="23914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44040" y="535940"/>
            <a:ext cx="4117975" cy="368300"/>
          </a:xfrm>
          <a:prstGeom prst="rect">
            <a:avLst/>
          </a:prstGeom>
          <a:noFill/>
        </p:spPr>
        <p:txBody>
          <a:bodyPr wrap="square" rtlCol="0" anchor="t">
            <a:spAutoFit/>
          </a:bodyPr>
          <a:lstStyle/>
          <a:p>
            <a:pPr marL="285750" indent="-285750">
              <a:buFont typeface="Wingdings" panose="05000000000000000000" charset="0"/>
              <a:buChar char="v"/>
            </a:pPr>
            <a:r>
              <a:rPr lang="vi-VN" altLang="en-US">
                <a:latin typeface="Times New Roman" panose="02020603050405020304" charset="0"/>
                <a:cs typeface="Times New Roman" panose="02020603050405020304" charset="0"/>
              </a:rPr>
              <a:t>Cách xác định khoảng tin cậy</a:t>
            </a:r>
          </a:p>
        </p:txBody>
      </p:sp>
      <p:pic>
        <p:nvPicPr>
          <p:cNvPr id="4" name="Picture 3"/>
          <p:cNvPicPr>
            <a:picLocks noChangeAspect="1"/>
          </p:cNvPicPr>
          <p:nvPr/>
        </p:nvPicPr>
        <p:blipFill>
          <a:blip r:embed="rId2"/>
          <a:stretch>
            <a:fillRect/>
          </a:stretch>
        </p:blipFill>
        <p:spPr>
          <a:xfrm>
            <a:off x="1013460" y="974725"/>
            <a:ext cx="3984625" cy="3892550"/>
          </a:xfrm>
          <a:prstGeom prst="rect">
            <a:avLst/>
          </a:prstGeom>
        </p:spPr>
      </p:pic>
      <p:pic>
        <p:nvPicPr>
          <p:cNvPr id="5" name="Picture 4"/>
          <p:cNvPicPr>
            <a:picLocks noChangeAspect="1"/>
          </p:cNvPicPr>
          <p:nvPr/>
        </p:nvPicPr>
        <p:blipFill>
          <a:blip r:embed="rId3"/>
          <a:stretch>
            <a:fillRect/>
          </a:stretch>
        </p:blipFill>
        <p:spPr>
          <a:xfrm>
            <a:off x="5266690" y="904240"/>
            <a:ext cx="3404870" cy="4062095"/>
          </a:xfrm>
          <a:prstGeom prst="rect">
            <a:avLst/>
          </a:prstGeom>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885927" y="2279768"/>
            <a:ext cx="1525905" cy="583565"/>
          </a:xfrm>
          <a:prstGeom prst="rect">
            <a:avLst/>
          </a:prstGeom>
          <a:noFill/>
        </p:spPr>
        <p:txBody>
          <a:bodyPr wrap="none" rtlCol="0">
            <a:spAutoFit/>
          </a:bodyPr>
          <a:lstStyle/>
          <a:p>
            <a:pPr algn="ctr"/>
            <a:r>
              <a:rPr lang="vi-VN" altLang="en-US" sz="3200">
                <a:solidFill>
                  <a:srgbClr val="6B9DA2"/>
                </a:solidFill>
                <a:latin typeface="Times New Roman" panose="02020603050405020304" charset="0"/>
                <a:ea typeface="+mj-ea"/>
                <a:cs typeface="Times New Roman" panose="02020603050405020304" charset="0"/>
              </a:rPr>
              <a:t>Mục lục</a:t>
            </a:r>
          </a:p>
        </p:txBody>
      </p:sp>
      <p:cxnSp>
        <p:nvCxnSpPr>
          <p:cNvPr id="15" name="直接连接符 14"/>
          <p:cNvCxnSpPr/>
          <p:nvPr/>
        </p:nvCxnSpPr>
        <p:spPr>
          <a:xfrm>
            <a:off x="2448129" y="3094327"/>
            <a:ext cx="40277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61"/>
          <p:cNvSpPr txBox="1"/>
          <p:nvPr/>
        </p:nvSpPr>
        <p:spPr>
          <a:xfrm>
            <a:off x="4623549" y="994174"/>
            <a:ext cx="1468701" cy="398780"/>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vi-VN" altLang="zh-CN" sz="2000" b="0" dirty="0">
                <a:solidFill>
                  <a:schemeClr val="accent1"/>
                </a:solidFill>
                <a:latin typeface="Times New Roman" panose="02020603050405020304" charset="0"/>
                <a:ea typeface="+mj-ea"/>
                <a:cs typeface="Times New Roman" panose="02020603050405020304" charset="0"/>
              </a:rPr>
              <a:t>Lời mở đầu</a:t>
            </a:r>
          </a:p>
        </p:txBody>
      </p:sp>
      <p:sp>
        <p:nvSpPr>
          <p:cNvPr id="32" name="TextBox 61"/>
          <p:cNvSpPr txBox="1"/>
          <p:nvPr/>
        </p:nvSpPr>
        <p:spPr>
          <a:xfrm>
            <a:off x="4562475" y="1486535"/>
            <a:ext cx="3317240" cy="55308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zh-CN" altLang="en-US" sz="1500" b="0">
                <a:solidFill>
                  <a:schemeClr val="accent1"/>
                </a:solidFill>
                <a:latin typeface="Times New Roman" panose="02020603050405020304" charset="0"/>
                <a:ea typeface="+mj-ea"/>
                <a:cs typeface="Times New Roman" panose="02020603050405020304" charset="0"/>
              </a:rPr>
              <a:t>BÀI 1 : Xác định khoảng phóng điện chọc thủng của mẫu điện môi</a:t>
            </a:r>
          </a:p>
        </p:txBody>
      </p:sp>
      <p:sp>
        <p:nvSpPr>
          <p:cNvPr id="35" name="TextBox 61"/>
          <p:cNvSpPr txBox="1"/>
          <p:nvPr/>
        </p:nvSpPr>
        <p:spPr>
          <a:xfrm>
            <a:off x="4623435" y="2272030"/>
            <a:ext cx="2912745" cy="55308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zh-CN" altLang="en-US" sz="1500" b="0">
                <a:solidFill>
                  <a:schemeClr val="accent1"/>
                </a:solidFill>
                <a:latin typeface="Times New Roman" panose="02020603050405020304" charset="0"/>
                <a:ea typeface="+mj-ea"/>
                <a:cs typeface="Times New Roman" panose="02020603050405020304" charset="0"/>
              </a:rPr>
              <a:t>BÀI 2 : Đánh giá độ tin cậy của hệ thống nguồn điện</a:t>
            </a:r>
          </a:p>
        </p:txBody>
      </p:sp>
      <p:sp>
        <p:nvSpPr>
          <p:cNvPr id="38" name="TextBox 61"/>
          <p:cNvSpPr txBox="1"/>
          <p:nvPr/>
        </p:nvSpPr>
        <p:spPr>
          <a:xfrm>
            <a:off x="4692129" y="2918263"/>
            <a:ext cx="1468701" cy="398780"/>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vi-VN" altLang="zh-CN" sz="2000" b="0">
                <a:solidFill>
                  <a:schemeClr val="accent1"/>
                </a:solidFill>
                <a:latin typeface="Times New Roman" panose="02020603050405020304" charset="0"/>
                <a:ea typeface="+mj-ea"/>
                <a:cs typeface="Times New Roman" panose="02020603050405020304" charset="0"/>
              </a:rPr>
              <a:t>Kết luận</a:t>
            </a:r>
          </a:p>
        </p:txBody>
      </p:sp>
      <p:sp>
        <p:nvSpPr>
          <p:cNvPr id="11" name="椭圆 2"/>
          <p:cNvSpPr/>
          <p:nvPr/>
        </p:nvSpPr>
        <p:spPr>
          <a:xfrm>
            <a:off x="3963475" y="994634"/>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mj-ea"/>
                <a:ea typeface="+mj-ea"/>
              </a:rPr>
              <a:t>1</a:t>
            </a:r>
            <a:endParaRPr lang="zh-CN" altLang="en-US" sz="2000">
              <a:latin typeface="+mj-ea"/>
              <a:ea typeface="+mj-ea"/>
            </a:endParaRPr>
          </a:p>
        </p:txBody>
      </p:sp>
      <p:sp>
        <p:nvSpPr>
          <p:cNvPr id="12" name="椭圆 30"/>
          <p:cNvSpPr/>
          <p:nvPr/>
        </p:nvSpPr>
        <p:spPr>
          <a:xfrm>
            <a:off x="3963475" y="1633143"/>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mj-ea"/>
                <a:ea typeface="+mj-ea"/>
              </a:rPr>
              <a:t>2</a:t>
            </a:r>
            <a:endParaRPr lang="zh-CN" altLang="en-US" sz="2000">
              <a:latin typeface="+mj-ea"/>
              <a:ea typeface="+mj-ea"/>
            </a:endParaRPr>
          </a:p>
        </p:txBody>
      </p:sp>
      <p:sp>
        <p:nvSpPr>
          <p:cNvPr id="14" name="椭圆 33"/>
          <p:cNvSpPr/>
          <p:nvPr/>
        </p:nvSpPr>
        <p:spPr>
          <a:xfrm>
            <a:off x="3963475" y="2272280"/>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mj-ea"/>
                <a:ea typeface="+mj-ea"/>
              </a:rPr>
              <a:t>3</a:t>
            </a:r>
            <a:endParaRPr lang="zh-CN" altLang="en-US" sz="2000">
              <a:latin typeface="+mj-ea"/>
              <a:ea typeface="+mj-ea"/>
            </a:endParaRPr>
          </a:p>
        </p:txBody>
      </p:sp>
      <p:sp>
        <p:nvSpPr>
          <p:cNvPr id="16" name="椭圆 36"/>
          <p:cNvSpPr/>
          <p:nvPr/>
        </p:nvSpPr>
        <p:spPr>
          <a:xfrm>
            <a:off x="3963475" y="2911103"/>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mj-ea"/>
                <a:ea typeface="+mj-ea"/>
              </a:rPr>
              <a:t>4</a:t>
            </a:r>
            <a:endParaRPr lang="zh-CN" altLang="en-US" sz="2000">
              <a:latin typeface="+mj-ea"/>
              <a:ea typeface="+mj-ea"/>
            </a:endParaRPr>
          </a:p>
        </p:txBody>
      </p:sp>
      <p:sp>
        <p:nvSpPr>
          <p:cNvPr id="2" name="椭圆 36"/>
          <p:cNvSpPr/>
          <p:nvPr/>
        </p:nvSpPr>
        <p:spPr>
          <a:xfrm>
            <a:off x="3963475" y="3549913"/>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2000">
                <a:latin typeface="+mj-ea"/>
                <a:ea typeface="+mj-ea"/>
              </a:rPr>
              <a:t>5</a:t>
            </a:r>
          </a:p>
        </p:txBody>
      </p:sp>
      <p:sp>
        <p:nvSpPr>
          <p:cNvPr id="3" name="Text Box 2"/>
          <p:cNvSpPr txBox="1"/>
          <p:nvPr/>
        </p:nvSpPr>
        <p:spPr>
          <a:xfrm>
            <a:off x="4692015" y="3549650"/>
            <a:ext cx="2178050" cy="398780"/>
          </a:xfrm>
          <a:prstGeom prst="rect">
            <a:avLst/>
          </a:prstGeom>
          <a:noFill/>
        </p:spPr>
        <p:txBody>
          <a:bodyPr wrap="square" rtlCol="0">
            <a:spAutoFit/>
          </a:bodyPr>
          <a:lstStyle/>
          <a:p>
            <a:r>
              <a:rPr lang="vi-VN" altLang="en-US" sz="2000">
                <a:solidFill>
                  <a:schemeClr val="accent1"/>
                </a:solidFill>
                <a:latin typeface="Times New Roman" panose="02020603050405020304" charset="0"/>
                <a:cs typeface="Times New Roman" panose="02020603050405020304" charset="0"/>
              </a:rPr>
              <a:t>Tài liệu tham khảo</a:t>
            </a:r>
          </a:p>
        </p:txBody>
      </p:sp>
      <p:pic>
        <p:nvPicPr>
          <p:cNvPr id="5" name="Audio 4">
            <a:hlinkClick r:id="" action="ppaction://media"/>
            <a:extLst>
              <a:ext uri="{FF2B5EF4-FFF2-40B4-BE49-F238E27FC236}">
                <a16:creationId xmlns:a16="http://schemas.microsoft.com/office/drawing/2014/main" id="{7890286D-FD2D-4156-B72F-B98E12570EB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511">
        <p159:morph option="byObject"/>
      </p:transition>
    </mc:Choice>
    <mc:Fallback xmlns="">
      <p:transition spd="slow" advTm="85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amond(in)">
                                      <p:cBhvr>
                                        <p:cTn id="11" dur="2000"/>
                                        <p:tgtEl>
                                          <p:spTgt spid="13"/>
                                        </p:tgtEl>
                                      </p:cBhvr>
                                    </p:animEffect>
                                  </p:childTnLst>
                                </p:cTn>
                              </p:par>
                              <p:par>
                                <p:cTn id="12" presetID="8" presetClass="entr" presetSubtype="16"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amond(in)">
                                      <p:cBhvr>
                                        <p:cTn id="14" dur="2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up)">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2000"/>
                                        <p:tgtEl>
                                          <p:spTgt spid="1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ox(in)">
                                      <p:cBhvr>
                                        <p:cTn id="32" dur="2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2000"/>
                                        <p:tgtEl>
                                          <p:spTgt spid="14"/>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ox(in)">
                                      <p:cBhvr>
                                        <p:cTn id="40" dur="20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ox(in)">
                                      <p:cBhvr>
                                        <p:cTn id="45" dur="2000"/>
                                        <p:tgtEl>
                                          <p:spTgt spid="16"/>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ox(in)">
                                      <p:cBhvr>
                                        <p:cTn id="48" dur="20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ox(in)">
                                      <p:cBhvr>
                                        <p:cTn id="53" dur="2000"/>
                                        <p:tgtEl>
                                          <p:spTgt spid="2"/>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box(in)">
                                      <p:cBhvr>
                                        <p:cTn id="5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5"/>
                </p:tgtEl>
              </p:cMediaNode>
            </p:audio>
          </p:childTnLst>
        </p:cTn>
      </p:par>
    </p:tnLst>
    <p:bldLst>
      <p:bldP spid="13" grpId="0"/>
      <p:bldP spid="13" grpId="1"/>
      <p:bldP spid="18" grpId="0"/>
      <p:bldP spid="32" grpId="0"/>
      <p:bldP spid="32" grpId="1"/>
      <p:bldP spid="35" grpId="0"/>
      <p:bldP spid="35" grpId="1"/>
      <p:bldP spid="38" grpId="0"/>
      <p:bldP spid="38" grpId="1"/>
      <p:bldP spid="11" grpId="0" animBg="1"/>
      <p:bldP spid="12" grpId="0" animBg="1"/>
      <p:bldP spid="12" grpId="1" animBg="1"/>
      <p:bldP spid="14" grpId="0" animBg="1"/>
      <p:bldP spid="14" grpId="1" animBg="1"/>
      <p:bldP spid="16" grpId="0" animBg="1"/>
      <p:bldP spid="16" grpId="1" animBg="1"/>
      <p:bldP spid="2" grpId="0" animBg="1"/>
      <p:bldP spid="2" grpId="1" animBg="1"/>
      <p:bldP spid="3" grpId="0"/>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1864995" y="318770"/>
            <a:ext cx="5080000" cy="368300"/>
          </a:xfrm>
          <a:prstGeom prst="rect">
            <a:avLst/>
          </a:prstGeom>
          <a:noFill/>
          <a:ln w="9525">
            <a:noFill/>
          </a:ln>
        </p:spPr>
        <p:txBody>
          <a:bodyPr>
            <a:spAutoFit/>
          </a:bodyPr>
          <a:lstStyle/>
          <a:p>
            <a:pPr indent="0"/>
            <a:r>
              <a:rPr lang="en-US" b="0">
                <a:latin typeface="Times New Roman" panose="02020603050405020304" charset="0"/>
                <a:ea typeface="SimSun" panose="02010600030101010101" pitchFamily="2" charset="-122"/>
              </a:rPr>
              <a:t>Giải toán</a:t>
            </a:r>
            <a:endParaRPr lang="en-US"/>
          </a:p>
        </p:txBody>
      </p:sp>
      <p:pic>
        <p:nvPicPr>
          <p:cNvPr id="58" name="Picture 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56030" y="687070"/>
            <a:ext cx="6669405" cy="1290320"/>
          </a:xfrm>
          <a:prstGeom prst="rect">
            <a:avLst/>
          </a:prstGeom>
          <a:noFill/>
          <a:ln>
            <a:noFill/>
          </a:ln>
        </p:spPr>
      </p:pic>
      <p:sp>
        <p:nvSpPr>
          <p:cNvPr id="3" name="Text Box 2"/>
          <p:cNvSpPr txBox="1"/>
          <p:nvPr/>
        </p:nvSpPr>
        <p:spPr>
          <a:xfrm>
            <a:off x="1256030" y="2049780"/>
            <a:ext cx="6669405" cy="553085"/>
          </a:xfrm>
          <a:prstGeom prst="rect">
            <a:avLst/>
          </a:prstGeom>
          <a:noFill/>
          <a:ln w="9525">
            <a:noFill/>
          </a:ln>
        </p:spPr>
        <p:txBody>
          <a:bodyPr wrap="square">
            <a:spAutoFit/>
          </a:bodyPr>
          <a:lstStyle/>
          <a:p>
            <a:pPr indent="0"/>
            <a:r>
              <a:rPr lang="en-US" sz="1500" b="0">
                <a:latin typeface="Times New Roman" panose="02020603050405020304" charset="0"/>
                <a:cs typeface="Calibri" panose="020F0502020204030204" pitchFamily="34" charset="0"/>
              </a:rPr>
              <a:t>Vậy quanh trở lại bài toán ban đầu, ta có </a:t>
            </a:r>
            <a:r>
              <a:rPr lang="en-US" sz="1500" b="1">
                <a:latin typeface="Times New Roman" panose="02020603050405020304" charset="0"/>
                <a:cs typeface="Calibri" panose="020F0502020204030204" pitchFamily="34" charset="0"/>
              </a:rPr>
              <a:t>độ tin cậy 0.99</a:t>
            </a:r>
            <a:r>
              <a:rPr lang="en-US" sz="1500" b="0">
                <a:latin typeface="Times New Roman" panose="02020603050405020304" charset="0"/>
                <a:cs typeface="Calibri" panose="020F0502020204030204" pitchFamily="34" charset="0"/>
              </a:rPr>
              <a:t>, số lượng 15 mẫu thử(&lt;30) nên ta sử dụng giá trị student với </a:t>
            </a:r>
            <a:r>
              <a:rPr lang="en-US" sz="1500" b="1">
                <a:latin typeface="Times New Roman" panose="02020603050405020304" charset="0"/>
                <a:cs typeface="Calibri" panose="020F0502020204030204" pitchFamily="34" charset="0"/>
              </a:rPr>
              <a:t>T(0.005 ; 14)= 2.947</a:t>
            </a:r>
          </a:p>
        </p:txBody>
      </p:sp>
      <p:sp>
        <p:nvSpPr>
          <p:cNvPr id="9" name="Text Box 8"/>
          <p:cNvSpPr txBox="1"/>
          <p:nvPr/>
        </p:nvSpPr>
        <p:spPr>
          <a:xfrm>
            <a:off x="1256030" y="2547620"/>
            <a:ext cx="5080000" cy="321945"/>
          </a:xfrm>
          <a:prstGeom prst="rect">
            <a:avLst/>
          </a:prstGeom>
          <a:noFill/>
          <a:ln w="9525">
            <a:noFill/>
          </a:ln>
        </p:spPr>
        <p:txBody>
          <a:bodyPr>
            <a:spAutoFit/>
          </a:bodyPr>
          <a:lstStyle/>
          <a:p>
            <a:pPr indent="0"/>
            <a:r>
              <a:rPr lang="en-US" sz="1500" b="0">
                <a:latin typeface="Times New Roman" panose="02020603050405020304" charset="0"/>
                <a:cs typeface="Calibri" panose="020F0502020204030204" pitchFamily="34" charset="0"/>
              </a:rPr>
              <a:t>Giá trị trung bình là</a:t>
            </a:r>
          </a:p>
        </p:txBody>
      </p:sp>
      <p:pic>
        <p:nvPicPr>
          <p:cNvPr id="10" name="Picture 9"/>
          <p:cNvPicPr>
            <a:picLocks noChangeAspect="1"/>
          </p:cNvPicPr>
          <p:nvPr/>
        </p:nvPicPr>
        <p:blipFill>
          <a:blip r:embed="rId3"/>
          <a:stretch>
            <a:fillRect/>
          </a:stretch>
        </p:blipFill>
        <p:spPr>
          <a:xfrm>
            <a:off x="2876550" y="2547620"/>
            <a:ext cx="3057525" cy="387985"/>
          </a:xfrm>
          <a:prstGeom prst="rect">
            <a:avLst/>
          </a:prstGeom>
        </p:spPr>
      </p:pic>
      <p:sp>
        <p:nvSpPr>
          <p:cNvPr id="12" name="Text Box 11"/>
          <p:cNvSpPr txBox="1"/>
          <p:nvPr/>
        </p:nvSpPr>
        <p:spPr>
          <a:xfrm>
            <a:off x="1256030" y="2935605"/>
            <a:ext cx="5080000" cy="321945"/>
          </a:xfrm>
          <a:prstGeom prst="rect">
            <a:avLst/>
          </a:prstGeom>
          <a:noFill/>
          <a:ln w="9525">
            <a:noFill/>
          </a:ln>
        </p:spPr>
        <p:txBody>
          <a:bodyPr>
            <a:spAutoFit/>
          </a:bodyPr>
          <a:lstStyle/>
          <a:p>
            <a:pPr indent="0"/>
            <a:r>
              <a:rPr lang="en-US" sz="1500" b="0">
                <a:latin typeface="Times New Roman" panose="02020603050405020304" charset="0"/>
                <a:cs typeface="Calibri" panose="020F0502020204030204" pitchFamily="34" charset="0"/>
              </a:rPr>
              <a:t>Sử dụng công thức với bình phương phương sai là</a:t>
            </a:r>
            <a:endParaRPr lang="en-US" sz="1500"/>
          </a:p>
        </p:txBody>
      </p:sp>
      <p:pic>
        <p:nvPicPr>
          <p:cNvPr id="20" name="Picture 20"/>
          <p:cNvPicPr>
            <a:picLocks noChangeAspect="1"/>
          </p:cNvPicPr>
          <p:nvPr/>
        </p:nvPicPr>
        <p:blipFill>
          <a:blip r:embed="rId4"/>
          <a:stretch>
            <a:fillRect/>
          </a:stretch>
        </p:blipFill>
        <p:spPr>
          <a:xfrm>
            <a:off x="5223510" y="2935288"/>
            <a:ext cx="1112520" cy="360045"/>
          </a:xfrm>
          <a:prstGeom prst="rect">
            <a:avLst/>
          </a:prstGeom>
        </p:spPr>
      </p:pic>
      <p:sp>
        <p:nvSpPr>
          <p:cNvPr id="14" name="Text Box 13"/>
          <p:cNvSpPr txBox="1"/>
          <p:nvPr/>
        </p:nvSpPr>
        <p:spPr>
          <a:xfrm>
            <a:off x="1355090" y="3257550"/>
            <a:ext cx="5080000" cy="321945"/>
          </a:xfrm>
          <a:prstGeom prst="rect">
            <a:avLst/>
          </a:prstGeom>
          <a:noFill/>
          <a:ln w="9525">
            <a:noFill/>
          </a:ln>
        </p:spPr>
        <p:txBody>
          <a:bodyPr>
            <a:spAutoFit/>
          </a:bodyPr>
          <a:lstStyle/>
          <a:p>
            <a:pPr indent="0"/>
            <a:r>
              <a:rPr lang="vi-VN" altLang="en-US" sz="1500" b="0">
                <a:latin typeface="Times New Roman" panose="02020603050405020304" charset="0"/>
                <a:cs typeface="Calibri" panose="020F0502020204030204" pitchFamily="34" charset="0"/>
              </a:rPr>
              <a:t>=&gt;</a:t>
            </a:r>
            <a:r>
              <a:rPr lang="en-US" sz="1500" b="0">
                <a:latin typeface="Times New Roman" panose="02020603050405020304" charset="0"/>
                <a:cs typeface="Calibri" panose="020F0502020204030204" pitchFamily="34" charset="0"/>
              </a:rPr>
              <a:t> phương sai S=0.193763</a:t>
            </a:r>
            <a:endParaRPr lang="en-US" sz="1500"/>
          </a:p>
        </p:txBody>
      </p:sp>
      <p:sp>
        <p:nvSpPr>
          <p:cNvPr id="15" name="Text Box 14"/>
          <p:cNvSpPr txBox="1"/>
          <p:nvPr/>
        </p:nvSpPr>
        <p:spPr>
          <a:xfrm>
            <a:off x="1256030" y="3590290"/>
            <a:ext cx="5080000" cy="321945"/>
          </a:xfrm>
          <a:prstGeom prst="rect">
            <a:avLst/>
          </a:prstGeom>
          <a:noFill/>
          <a:ln w="9525">
            <a:noFill/>
          </a:ln>
        </p:spPr>
        <p:txBody>
          <a:bodyPr>
            <a:spAutoFit/>
          </a:bodyPr>
          <a:lstStyle/>
          <a:p>
            <a:pPr indent="0"/>
            <a:r>
              <a:rPr lang="en-US" sz="1500" b="0">
                <a:latin typeface="Times New Roman" panose="02020603050405020304" charset="0"/>
                <a:cs typeface="Calibri" panose="020F0502020204030204" pitchFamily="34" charset="0"/>
              </a:rPr>
              <a:t>Ngưỡng ước lượng so với trung bình là:</a:t>
            </a:r>
            <a:endParaRPr lang="en-US" sz="1500"/>
          </a:p>
        </p:txBody>
      </p:sp>
      <p:pic>
        <p:nvPicPr>
          <p:cNvPr id="23" name="Picture 23"/>
          <p:cNvPicPr>
            <a:picLocks noChangeAspect="1"/>
          </p:cNvPicPr>
          <p:nvPr/>
        </p:nvPicPr>
        <p:blipFill>
          <a:blip r:embed="rId5"/>
          <a:stretch>
            <a:fillRect/>
          </a:stretch>
        </p:blipFill>
        <p:spPr>
          <a:xfrm>
            <a:off x="4429125" y="3551555"/>
            <a:ext cx="1160780" cy="419100"/>
          </a:xfrm>
          <a:prstGeom prst="rect">
            <a:avLst/>
          </a:prstGeom>
        </p:spPr>
      </p:pic>
      <p:sp>
        <p:nvSpPr>
          <p:cNvPr id="17" name="Text Box 16"/>
          <p:cNvSpPr txBox="1"/>
          <p:nvPr/>
        </p:nvSpPr>
        <p:spPr>
          <a:xfrm>
            <a:off x="5589905" y="3549015"/>
            <a:ext cx="1588770" cy="321945"/>
          </a:xfrm>
          <a:prstGeom prst="rect">
            <a:avLst/>
          </a:prstGeom>
          <a:noFill/>
          <a:ln w="9525">
            <a:noFill/>
          </a:ln>
        </p:spPr>
        <p:txBody>
          <a:bodyPr wrap="square">
            <a:spAutoFit/>
          </a:bodyPr>
          <a:lstStyle/>
          <a:p>
            <a:pPr indent="0"/>
            <a:r>
              <a:rPr lang="en-US" sz="1500" b="0">
                <a:latin typeface="Times New Roman" panose="02020603050405020304" charset="0"/>
                <a:cs typeface="Calibri" panose="020F0502020204030204" pitchFamily="34" charset="0"/>
              </a:rPr>
              <a:t>=0.147436</a:t>
            </a:r>
            <a:endParaRPr lang="en-US" sz="1500"/>
          </a:p>
        </p:txBody>
      </p:sp>
      <p:sp>
        <p:nvSpPr>
          <p:cNvPr id="18" name="Text Box 17"/>
          <p:cNvSpPr txBox="1"/>
          <p:nvPr/>
        </p:nvSpPr>
        <p:spPr>
          <a:xfrm>
            <a:off x="1507490" y="3967480"/>
            <a:ext cx="5080000" cy="321945"/>
          </a:xfrm>
          <a:prstGeom prst="rect">
            <a:avLst/>
          </a:prstGeom>
          <a:noFill/>
          <a:ln w="9525">
            <a:noFill/>
          </a:ln>
        </p:spPr>
        <p:txBody>
          <a:bodyPr>
            <a:spAutoFit/>
          </a:bodyPr>
          <a:lstStyle/>
          <a:p>
            <a:pPr indent="0"/>
            <a:r>
              <a:rPr lang="en-US" sz="1500" b="0">
                <a:latin typeface="Times New Roman" panose="02020603050405020304" charset="0"/>
                <a:cs typeface="Calibri" panose="020F0502020204030204" pitchFamily="34" charset="0"/>
              </a:rPr>
              <a:t>Khoảng ước lượng là</a:t>
            </a:r>
            <a:endParaRPr lang="en-US" sz="1500"/>
          </a:p>
        </p:txBody>
      </p:sp>
      <p:pic>
        <p:nvPicPr>
          <p:cNvPr id="24" name="Picture 24"/>
          <p:cNvPicPr>
            <a:picLocks noChangeAspect="1"/>
          </p:cNvPicPr>
          <p:nvPr/>
        </p:nvPicPr>
        <p:blipFill>
          <a:blip r:embed="rId6"/>
          <a:stretch>
            <a:fillRect/>
          </a:stretch>
        </p:blipFill>
        <p:spPr>
          <a:xfrm>
            <a:off x="3270885" y="3997643"/>
            <a:ext cx="457200" cy="267335"/>
          </a:xfrm>
          <a:prstGeom prst="rect">
            <a:avLst/>
          </a:prstGeom>
        </p:spPr>
      </p:pic>
      <p:sp>
        <p:nvSpPr>
          <p:cNvPr id="21" name="Text Box 20"/>
          <p:cNvSpPr txBox="1"/>
          <p:nvPr/>
        </p:nvSpPr>
        <p:spPr>
          <a:xfrm>
            <a:off x="3790315" y="3965575"/>
            <a:ext cx="3154680" cy="321945"/>
          </a:xfrm>
          <a:prstGeom prst="rect">
            <a:avLst/>
          </a:prstGeom>
          <a:noFill/>
          <a:ln w="9525">
            <a:noFill/>
          </a:ln>
        </p:spPr>
        <p:txBody>
          <a:bodyPr wrap="square">
            <a:spAutoFit/>
          </a:bodyPr>
          <a:lstStyle/>
          <a:p>
            <a:pPr indent="0"/>
            <a:r>
              <a:rPr lang="en-US" sz="1500" b="0">
                <a:latin typeface="Times New Roman" panose="02020603050405020304" charset="0"/>
                <a:cs typeface="Calibri" panose="020F0502020204030204" pitchFamily="34" charset="0"/>
              </a:rPr>
              <a:t>= ( 2.702564 ; 2.997436 ) kV</a:t>
            </a:r>
            <a:endParaRPr lang="en-US" sz="150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ox(in)">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edg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par>
                                <p:cTn id="18" presetID="18" presetClass="entr" presetSubtype="1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trips(downLeft)">
                                      <p:cBhvr>
                                        <p:cTn id="23" dur="500"/>
                                        <p:tgtEl>
                                          <p:spTgt spid="12"/>
                                        </p:tgtEl>
                                      </p:cBhvr>
                                    </p:animEffect>
                                  </p:childTnLst>
                                </p:cTn>
                              </p:par>
                              <p:par>
                                <p:cTn id="24" presetID="18" presetClass="entr" presetSubtype="12"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trips(downLeft)">
                                      <p:cBhvr>
                                        <p:cTn id="26" dur="500"/>
                                        <p:tgtEl>
                                          <p:spTgt spid="20"/>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strips(downLeft)">
                                      <p:cBhvr>
                                        <p:cTn id="29" dur="500"/>
                                        <p:tgtEl>
                                          <p:spTgt spid="14"/>
                                        </p:tgtEl>
                                      </p:cBhvr>
                                    </p:animEffect>
                                  </p:childTnLst>
                                </p:cTn>
                              </p:par>
                              <p:par>
                                <p:cTn id="30" presetID="18" presetClass="entr" presetSubtype="12"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trips(downLeft)">
                                      <p:cBhvr>
                                        <p:cTn id="32" dur="500"/>
                                        <p:tgtEl>
                                          <p:spTgt spid="15"/>
                                        </p:tgtEl>
                                      </p:cBhvr>
                                    </p:animEffect>
                                  </p:childTnLst>
                                </p:cTn>
                              </p:par>
                              <p:par>
                                <p:cTn id="33" presetID="18" presetClass="entr" presetSubtype="12"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strips(downLeft)">
                                      <p:cBhvr>
                                        <p:cTn id="35" dur="500"/>
                                        <p:tgtEl>
                                          <p:spTgt spid="23"/>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strips(downLeft)">
                                      <p:cBhvr>
                                        <p:cTn id="38" dur="500"/>
                                        <p:tgtEl>
                                          <p:spTgt spid="17"/>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strips(downLeft)">
                                      <p:cBhvr>
                                        <p:cTn id="41" dur="500"/>
                                        <p:tgtEl>
                                          <p:spTgt spid="18"/>
                                        </p:tgtEl>
                                      </p:cBhvr>
                                    </p:animEffect>
                                  </p:childTnLst>
                                </p:cTn>
                              </p:par>
                              <p:par>
                                <p:cTn id="42" presetID="18" presetClass="entr" presetSubtype="12"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par>
                                <p:cTn id="45" presetID="18" presetClass="entr" presetSubtype="12"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down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2" grpId="0"/>
      <p:bldP spid="12" grpId="1"/>
      <p:bldP spid="14" grpId="0"/>
      <p:bldP spid="14" grpId="1"/>
      <p:bldP spid="15" grpId="0"/>
      <p:bldP spid="15" grpId="1"/>
      <p:bldP spid="17" grpId="0"/>
      <p:bldP spid="17" grpId="1"/>
      <p:bldP spid="18" grpId="0"/>
      <p:bldP spid="18" grpId="1"/>
      <p:bldP spid="21" grpId="0"/>
      <p:bldP spid="2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2032000" y="668655"/>
            <a:ext cx="5080000" cy="368300"/>
          </a:xfrm>
          <a:prstGeom prst="rect">
            <a:avLst/>
          </a:prstGeom>
          <a:noFill/>
          <a:ln w="9525">
            <a:noFill/>
          </a:ln>
        </p:spPr>
        <p:txBody>
          <a:bodyPr>
            <a:spAutoFit/>
          </a:bodyPr>
          <a:lstStyle/>
          <a:p>
            <a:pPr indent="0"/>
            <a:r>
              <a:rPr lang="vi-VN" altLang="en-US" b="1">
                <a:latin typeface="Times New Roman" panose="02020603050405020304" charset="0"/>
                <a:ea typeface="SimSun" panose="02010600030101010101" pitchFamily="2" charset="-122"/>
              </a:rPr>
              <a:t>1.3. </a:t>
            </a:r>
            <a:r>
              <a:rPr lang="en-US" b="1">
                <a:latin typeface="Times New Roman" panose="02020603050405020304" charset="0"/>
                <a:ea typeface="SimSun" panose="02010600030101010101" pitchFamily="2" charset="-122"/>
              </a:rPr>
              <a:t>Trình bày code và ý nghĩa</a:t>
            </a:r>
            <a:r>
              <a:rPr lang="vi-VN" altLang="en-US" b="1">
                <a:latin typeface="Times New Roman" panose="02020603050405020304" charset="0"/>
                <a:ea typeface="SimSun" panose="02010600030101010101" pitchFamily="2" charset="-122"/>
              </a:rPr>
              <a:t>:</a:t>
            </a:r>
          </a:p>
        </p:txBody>
      </p:sp>
      <p:sp>
        <p:nvSpPr>
          <p:cNvPr id="3" name="Text Box 2"/>
          <p:cNvSpPr txBox="1"/>
          <p:nvPr/>
        </p:nvSpPr>
        <p:spPr>
          <a:xfrm>
            <a:off x="2148840" y="1303020"/>
            <a:ext cx="2540000" cy="368300"/>
          </a:xfrm>
          <a:prstGeom prst="rect">
            <a:avLst/>
          </a:prstGeom>
          <a:noFill/>
        </p:spPr>
        <p:txBody>
          <a:bodyPr wrap="square" rtlCol="0" anchor="t">
            <a:spAutoFit/>
          </a:bodyPr>
          <a:lstStyle/>
          <a:p>
            <a:r>
              <a:rPr lang="vi-VN" altLang="en-US" i="1" u="sng">
                <a:latin typeface="Times New Roman" panose="02020603050405020304" charset="0"/>
                <a:cs typeface="Times New Roman" panose="02020603050405020304" charset="0"/>
              </a:rPr>
              <a:t>a) </a:t>
            </a:r>
            <a:r>
              <a:rPr lang="en-US" i="1" u="sng">
                <a:latin typeface="Times New Roman" panose="02020603050405020304" charset="0"/>
                <a:cs typeface="Times New Roman" panose="02020603050405020304" charset="0"/>
              </a:rPr>
              <a:t>Định dạng</a:t>
            </a:r>
            <a:r>
              <a:rPr lang="vi-VN" altLang="en-US" i="1" u="sng">
                <a:latin typeface="Times New Roman" panose="02020603050405020304" charset="0"/>
                <a:cs typeface="Times New Roman" panose="02020603050405020304" charset="0"/>
              </a:rPr>
              <a:t>:</a:t>
            </a:r>
          </a:p>
        </p:txBody>
      </p:sp>
      <p:sp>
        <p:nvSpPr>
          <p:cNvPr id="4" name="Text Box 3"/>
          <p:cNvSpPr txBox="1"/>
          <p:nvPr/>
        </p:nvSpPr>
        <p:spPr>
          <a:xfrm>
            <a:off x="2148840" y="1760220"/>
            <a:ext cx="5080000" cy="64516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 Bài code đươc thực hiện trên ứng dụng Dev C.</a:t>
            </a:r>
          </a:p>
          <a:p>
            <a:pPr indent="0"/>
            <a:r>
              <a:rPr lang="en-US" b="0">
                <a:latin typeface="Times New Roman" panose="02020603050405020304" charset="0"/>
                <a:cs typeface="Calibri" panose="020F0502020204030204" pitchFamily="34" charset="0"/>
              </a:rPr>
              <a:t>  Viết dưới dạng ngôn ngữ lập trình C.</a:t>
            </a:r>
            <a:endParaRPr lang="en-US"/>
          </a:p>
        </p:txBody>
      </p:sp>
      <p:pic>
        <p:nvPicPr>
          <p:cNvPr id="5" name="Picture 4"/>
          <p:cNvPicPr/>
          <p:nvPr/>
        </p:nvPicPr>
        <p:blipFill>
          <a:blip r:embed="rId2"/>
          <a:stretch>
            <a:fillRect/>
          </a:stretch>
        </p:blipFill>
        <p:spPr>
          <a:xfrm>
            <a:off x="2385695" y="2592705"/>
            <a:ext cx="2600325" cy="18745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888490" y="622935"/>
            <a:ext cx="2540000" cy="368300"/>
          </a:xfrm>
          <a:prstGeom prst="rect">
            <a:avLst/>
          </a:prstGeom>
          <a:noFill/>
        </p:spPr>
        <p:txBody>
          <a:bodyPr wrap="square" rtlCol="0" anchor="t">
            <a:spAutoFit/>
          </a:bodyPr>
          <a:lstStyle/>
          <a:p>
            <a:r>
              <a:rPr lang="vi-VN" altLang="en-US" i="1" u="sng">
                <a:latin typeface="Times New Roman" panose="02020603050405020304" charset="0"/>
                <a:cs typeface="Times New Roman" panose="02020603050405020304" charset="0"/>
              </a:rPr>
              <a:t>b) </a:t>
            </a:r>
            <a:r>
              <a:rPr lang="en-US" i="1" u="sng">
                <a:latin typeface="Times New Roman" panose="02020603050405020304" charset="0"/>
                <a:cs typeface="Times New Roman" panose="02020603050405020304" charset="0"/>
              </a:rPr>
              <a:t>Ý tưởng thực hiện</a:t>
            </a:r>
            <a:r>
              <a:rPr lang="vi-VN" altLang="en-US" i="1" u="sng">
                <a:latin typeface="Times New Roman" panose="02020603050405020304" charset="0"/>
                <a:cs typeface="Times New Roman" panose="02020603050405020304" charset="0"/>
              </a:rPr>
              <a:t>:</a:t>
            </a:r>
          </a:p>
        </p:txBody>
      </p:sp>
      <p:sp>
        <p:nvSpPr>
          <p:cNvPr id="101" name="Text Box 100"/>
          <p:cNvSpPr txBox="1"/>
          <p:nvPr/>
        </p:nvSpPr>
        <p:spPr>
          <a:xfrm>
            <a:off x="1888490" y="1242695"/>
            <a:ext cx="5408930" cy="2306955"/>
          </a:xfrm>
          <a:prstGeom prst="rect">
            <a:avLst/>
          </a:prstGeom>
          <a:noFill/>
          <a:ln w="9525">
            <a:noFill/>
          </a:ln>
        </p:spPr>
        <p:txBody>
          <a:bodyPr wrap="square">
            <a:spAutoFit/>
          </a:bodyPr>
          <a:lstStyle/>
          <a:p>
            <a:pPr indent="0"/>
            <a:r>
              <a:rPr lang="en-US" b="0">
                <a:latin typeface="Times New Roman" panose="02020603050405020304" charset="0"/>
                <a:cs typeface="Calibri" panose="020F0502020204030204" pitchFamily="34" charset="0"/>
              </a:rPr>
              <a:t>Bài code được viết nhằm kết hợp môn Xác suất thống kê và kiến thức về môn Ngôn ngữ lập trình đang học để tạo kiến thức liên môn.</a:t>
            </a:r>
          </a:p>
          <a:p>
            <a:pPr indent="0"/>
            <a:r>
              <a:rPr lang="en-US" b="0">
                <a:latin typeface="Times New Roman" panose="02020603050405020304" charset="0"/>
                <a:cs typeface="Calibri" panose="020F0502020204030204" pitchFamily="34" charset="0"/>
              </a:rPr>
              <a:t>    Đồng thời việc tự tạo nên các hàm tính tổng, trung bình, phương sai cũng như các kiến thức để tính α, ε giúp chúng ta hiểu rõ và nắm vững cách thức tính cũng như việc ghi nhớ, đọc hiểu quá trình các công thức và ý nghĩa của chúng.</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4185" y="-74930"/>
            <a:ext cx="4685665" cy="5061585"/>
          </a:xfrm>
          <a:prstGeom prst="rect">
            <a:avLst/>
          </a:prstGeom>
        </p:spPr>
      </p:pic>
      <p:pic>
        <p:nvPicPr>
          <p:cNvPr id="7" name="Picture 6"/>
          <p:cNvPicPr>
            <a:picLocks noChangeAspect="1"/>
          </p:cNvPicPr>
          <p:nvPr/>
        </p:nvPicPr>
        <p:blipFill>
          <a:blip r:embed="rId3"/>
          <a:stretch>
            <a:fillRect/>
          </a:stretch>
        </p:blipFill>
        <p:spPr>
          <a:xfrm>
            <a:off x="5482590" y="0"/>
            <a:ext cx="2842260" cy="5118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p:comb/>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nvSpPr>
        <p:spPr>
          <a:xfrm>
            <a:off x="5400136" y="2043574"/>
            <a:ext cx="1224951" cy="302811"/>
          </a:xfrm>
          <a:custGeom>
            <a:avLst/>
            <a:gdLst>
              <a:gd name="connsiteX0" fmla="*/ 0 w 1224951"/>
              <a:gd name="connsiteY0" fmla="*/ 258792 h 258792"/>
              <a:gd name="connsiteX1" fmla="*/ 258792 w 1224951"/>
              <a:gd name="connsiteY1" fmla="*/ 0 h 258792"/>
              <a:gd name="connsiteX2" fmla="*/ 1224951 w 1224951"/>
              <a:gd name="connsiteY2" fmla="*/ 0 h 258792"/>
            </a:gdLst>
            <a:ahLst/>
            <a:cxnLst>
              <a:cxn ang="0">
                <a:pos x="connsiteX0" y="connsiteY0"/>
              </a:cxn>
              <a:cxn ang="0">
                <a:pos x="connsiteX1" y="connsiteY1"/>
              </a:cxn>
              <a:cxn ang="0">
                <a:pos x="connsiteX2" y="connsiteY2"/>
              </a:cxn>
            </a:cxnLst>
            <a:rect l="l" t="t" r="r" b="b"/>
            <a:pathLst>
              <a:path w="1224951" h="258792">
                <a:moveTo>
                  <a:pt x="0" y="258792"/>
                </a:moveTo>
                <a:lnTo>
                  <a:pt x="258792" y="0"/>
                </a:lnTo>
                <a:lnTo>
                  <a:pt x="1224951" y="0"/>
                </a:lnTo>
              </a:path>
            </a:pathLst>
          </a:custGeom>
          <a:noFill/>
          <a:ln>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flipH="1">
            <a:off x="3195911" y="1528602"/>
            <a:ext cx="1224951" cy="302811"/>
          </a:xfrm>
          <a:custGeom>
            <a:avLst/>
            <a:gdLst>
              <a:gd name="connsiteX0" fmla="*/ 0 w 1224951"/>
              <a:gd name="connsiteY0" fmla="*/ 258792 h 258792"/>
              <a:gd name="connsiteX1" fmla="*/ 258792 w 1224951"/>
              <a:gd name="connsiteY1" fmla="*/ 0 h 258792"/>
              <a:gd name="connsiteX2" fmla="*/ 1224951 w 1224951"/>
              <a:gd name="connsiteY2" fmla="*/ 0 h 258792"/>
            </a:gdLst>
            <a:ahLst/>
            <a:cxnLst>
              <a:cxn ang="0">
                <a:pos x="connsiteX0" y="connsiteY0"/>
              </a:cxn>
              <a:cxn ang="0">
                <a:pos x="connsiteX1" y="connsiteY1"/>
              </a:cxn>
              <a:cxn ang="0">
                <a:pos x="connsiteX2" y="connsiteY2"/>
              </a:cxn>
            </a:cxnLst>
            <a:rect l="l" t="t" r="r" b="b"/>
            <a:pathLst>
              <a:path w="1224951" h="258792">
                <a:moveTo>
                  <a:pt x="0" y="258792"/>
                </a:moveTo>
                <a:lnTo>
                  <a:pt x="258792" y="0"/>
                </a:lnTo>
                <a:lnTo>
                  <a:pt x="1224951" y="0"/>
                </a:lnTo>
              </a:path>
            </a:pathLst>
          </a:custGeom>
          <a:noFill/>
          <a:ln>
            <a:solidFill>
              <a:schemeClr val="accent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flipV="1">
            <a:off x="5265534" y="3193114"/>
            <a:ext cx="1224951" cy="302811"/>
          </a:xfrm>
          <a:custGeom>
            <a:avLst/>
            <a:gdLst>
              <a:gd name="connsiteX0" fmla="*/ 0 w 1224951"/>
              <a:gd name="connsiteY0" fmla="*/ 258792 h 258792"/>
              <a:gd name="connsiteX1" fmla="*/ 258792 w 1224951"/>
              <a:gd name="connsiteY1" fmla="*/ 0 h 258792"/>
              <a:gd name="connsiteX2" fmla="*/ 1224951 w 1224951"/>
              <a:gd name="connsiteY2" fmla="*/ 0 h 258792"/>
            </a:gdLst>
            <a:ahLst/>
            <a:cxnLst>
              <a:cxn ang="0">
                <a:pos x="connsiteX0" y="connsiteY0"/>
              </a:cxn>
              <a:cxn ang="0">
                <a:pos x="connsiteX1" y="connsiteY1"/>
              </a:cxn>
              <a:cxn ang="0">
                <a:pos x="connsiteX2" y="connsiteY2"/>
              </a:cxn>
            </a:cxnLst>
            <a:rect l="l" t="t" r="r" b="b"/>
            <a:pathLst>
              <a:path w="1224951" h="258792">
                <a:moveTo>
                  <a:pt x="0" y="258792"/>
                </a:moveTo>
                <a:lnTo>
                  <a:pt x="258792" y="0"/>
                </a:lnTo>
                <a:lnTo>
                  <a:pt x="1224951" y="0"/>
                </a:lnTo>
              </a:path>
            </a:pathLst>
          </a:custGeom>
          <a:noFill/>
          <a:ln>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a:spLocks noChangeArrowheads="1"/>
          </p:cNvSpPr>
          <p:nvPr/>
        </p:nvSpPr>
        <p:spPr bwMode="auto">
          <a:xfrm>
            <a:off x="1137920" y="1139825"/>
            <a:ext cx="1905635" cy="829945"/>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charset="-122"/>
              </a:defRPr>
            </a:lvl1pPr>
            <a:lvl2pPr marL="742950" indent="-285750">
              <a:defRPr sz="1300">
                <a:solidFill>
                  <a:schemeClr val="tx1"/>
                </a:solidFill>
                <a:latin typeface="Arial" panose="020B0604020202020204" pitchFamily="34" charset="0"/>
                <a:ea typeface="Microsoft YaHei" panose="020B0503020204020204" charset="-122"/>
              </a:defRPr>
            </a:lvl2pPr>
            <a:lvl3pPr marL="1143000" indent="-228600">
              <a:defRPr sz="1300">
                <a:solidFill>
                  <a:schemeClr val="tx1"/>
                </a:solidFill>
                <a:latin typeface="Arial" panose="020B0604020202020204" pitchFamily="34" charset="0"/>
                <a:ea typeface="Microsoft YaHei" panose="020B0503020204020204" charset="-122"/>
              </a:defRPr>
            </a:lvl3pPr>
            <a:lvl4pPr marL="1600200" indent="-228600">
              <a:defRPr sz="1300">
                <a:solidFill>
                  <a:schemeClr val="tx1"/>
                </a:solidFill>
                <a:latin typeface="Arial" panose="020B0604020202020204" pitchFamily="34" charset="0"/>
                <a:ea typeface="Microsoft YaHei" panose="020B0503020204020204" charset="-122"/>
              </a:defRPr>
            </a:lvl4pPr>
            <a:lvl5pPr marL="2057400" indent="-228600">
              <a:defRPr sz="1300">
                <a:solidFill>
                  <a:schemeClr val="tx1"/>
                </a:solidFill>
                <a:latin typeface="Arial" panose="020B0604020202020204" pitchFamily="34" charset="0"/>
                <a:ea typeface="Microsoft YaHei" panose="020B050302020402020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9pPr>
          </a:lstStyle>
          <a:p>
            <a:pPr algn="r" fontAlgn="base">
              <a:spcBef>
                <a:spcPct val="0"/>
              </a:spcBef>
              <a:spcAft>
                <a:spcPct val="0"/>
              </a:spcAft>
            </a:pPr>
            <a:r>
              <a:rPr lang="zh-CN" altLang="en-US" sz="1600" b="1">
                <a:solidFill>
                  <a:schemeClr val="accent1"/>
                </a:solidFill>
                <a:latin typeface="Times New Roman" panose="02020603050405020304" charset="0"/>
                <a:ea typeface="+mn-ea"/>
                <a:cs typeface="Times New Roman" panose="02020603050405020304" charset="0"/>
              </a:rPr>
              <a:t>Giới thiệu nội dung, ý nghĩa các thông số, giá trị bài toán</a:t>
            </a:r>
          </a:p>
        </p:txBody>
      </p:sp>
      <p:sp>
        <p:nvSpPr>
          <p:cNvPr id="46" name="矩形 45"/>
          <p:cNvSpPr/>
          <p:nvPr/>
        </p:nvSpPr>
        <p:spPr>
          <a:xfrm>
            <a:off x="1165860" y="1788160"/>
            <a:ext cx="2053590" cy="991235"/>
          </a:xfrm>
          <a:prstGeom prst="rect">
            <a:avLst/>
          </a:prstGeom>
        </p:spPr>
        <p:txBody>
          <a:bodyPr wrap="square">
            <a:spAutoFit/>
          </a:bodyPr>
          <a:lstStyle/>
          <a:p>
            <a:pPr>
              <a:lnSpc>
                <a:spcPct val="150000"/>
              </a:lnSpc>
            </a:pPr>
            <a:r>
              <a:rPr lang="en-US" altLang="zh-CN" sz="1300">
                <a:solidFill>
                  <a:schemeClr val="bg1">
                    <a:lumMod val="50000"/>
                  </a:schemeClr>
                </a:solidFill>
                <a:latin typeface="Times New Roman" panose="02020603050405020304" charset="0"/>
                <a:cs typeface="Times New Roman" panose="02020603050405020304" charset="0"/>
                <a:sym typeface="+mn-ea"/>
              </a:rPr>
              <a:t>Giới thiệu nội dung</a:t>
            </a:r>
            <a:br>
              <a:rPr lang="en-US" altLang="zh-CN" sz="1300">
                <a:solidFill>
                  <a:schemeClr val="bg1">
                    <a:lumMod val="50000"/>
                  </a:schemeClr>
                </a:solidFill>
                <a:latin typeface="Times New Roman" panose="02020603050405020304" charset="0"/>
                <a:cs typeface="Times New Roman" panose="02020603050405020304" charset="0"/>
              </a:rPr>
            </a:br>
            <a:r>
              <a:rPr lang="en-US" altLang="zh-CN" sz="1300">
                <a:solidFill>
                  <a:schemeClr val="bg1">
                    <a:lumMod val="50000"/>
                  </a:schemeClr>
                </a:solidFill>
                <a:latin typeface="Times New Roman" panose="02020603050405020304" charset="0"/>
                <a:cs typeface="Times New Roman" panose="02020603050405020304" charset="0"/>
              </a:rPr>
              <a:t>Ý nghĩa các thông số</a:t>
            </a:r>
            <a:br>
              <a:rPr lang="en-US" altLang="zh-CN" sz="1300">
                <a:solidFill>
                  <a:schemeClr val="bg1">
                    <a:lumMod val="50000"/>
                  </a:schemeClr>
                </a:solidFill>
                <a:latin typeface="Times New Roman" panose="02020603050405020304" charset="0"/>
                <a:cs typeface="Times New Roman" panose="02020603050405020304" charset="0"/>
              </a:rPr>
            </a:br>
            <a:r>
              <a:rPr lang="en-US" altLang="zh-CN" sz="1300">
                <a:solidFill>
                  <a:schemeClr val="bg1">
                    <a:lumMod val="50000"/>
                  </a:schemeClr>
                </a:solidFill>
                <a:latin typeface="Times New Roman" panose="02020603050405020304" charset="0"/>
                <a:cs typeface="Times New Roman" panose="02020603050405020304" charset="0"/>
                <a:sym typeface="+mn-ea"/>
              </a:rPr>
              <a:t>Giá trị bài toán</a:t>
            </a:r>
          </a:p>
        </p:txBody>
      </p:sp>
      <p:sp>
        <p:nvSpPr>
          <p:cNvPr id="47" name="文本框 46"/>
          <p:cNvSpPr txBox="1">
            <a:spLocks noChangeArrowheads="1"/>
          </p:cNvSpPr>
          <p:nvPr/>
        </p:nvSpPr>
        <p:spPr bwMode="auto">
          <a:xfrm>
            <a:off x="6625087" y="1732660"/>
            <a:ext cx="1761172" cy="583565"/>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charset="-122"/>
              </a:defRPr>
            </a:lvl1pPr>
            <a:lvl2pPr marL="742950" indent="-285750">
              <a:defRPr sz="1300">
                <a:solidFill>
                  <a:schemeClr val="tx1"/>
                </a:solidFill>
                <a:latin typeface="Arial" panose="020B0604020202020204" pitchFamily="34" charset="0"/>
                <a:ea typeface="Microsoft YaHei" panose="020B0503020204020204" charset="-122"/>
              </a:defRPr>
            </a:lvl2pPr>
            <a:lvl3pPr marL="1143000" indent="-228600">
              <a:defRPr sz="1300">
                <a:solidFill>
                  <a:schemeClr val="tx1"/>
                </a:solidFill>
                <a:latin typeface="Arial" panose="020B0604020202020204" pitchFamily="34" charset="0"/>
                <a:ea typeface="Microsoft YaHei" panose="020B0503020204020204" charset="-122"/>
              </a:defRPr>
            </a:lvl3pPr>
            <a:lvl4pPr marL="1600200" indent="-228600">
              <a:defRPr sz="1300">
                <a:solidFill>
                  <a:schemeClr val="tx1"/>
                </a:solidFill>
                <a:latin typeface="Arial" panose="020B0604020202020204" pitchFamily="34" charset="0"/>
                <a:ea typeface="Microsoft YaHei" panose="020B0503020204020204" charset="-122"/>
              </a:defRPr>
            </a:lvl4pPr>
            <a:lvl5pPr marL="2057400" indent="-228600">
              <a:defRPr sz="1300">
                <a:solidFill>
                  <a:schemeClr val="tx1"/>
                </a:solidFill>
                <a:latin typeface="Arial" panose="020B0604020202020204" pitchFamily="34" charset="0"/>
                <a:ea typeface="Microsoft YaHei" panose="020B050302020402020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9pPr>
          </a:lstStyle>
          <a:p>
            <a:pPr fontAlgn="base">
              <a:spcBef>
                <a:spcPct val="0"/>
              </a:spcBef>
              <a:spcAft>
                <a:spcPct val="0"/>
              </a:spcAft>
            </a:pPr>
            <a:r>
              <a:rPr lang="zh-CN" altLang="en-US" sz="1600" b="1">
                <a:solidFill>
                  <a:schemeClr val="accent1"/>
                </a:solidFill>
                <a:latin typeface="Times New Roman" panose="02020603050405020304" charset="0"/>
                <a:ea typeface="+mn-ea"/>
                <a:cs typeface="Times New Roman" panose="02020603050405020304" charset="0"/>
              </a:rPr>
              <a:t>Trình bày hướng làm, cách giải</a:t>
            </a:r>
          </a:p>
        </p:txBody>
      </p:sp>
      <p:sp>
        <p:nvSpPr>
          <p:cNvPr id="48" name="矩形 47"/>
          <p:cNvSpPr/>
          <p:nvPr/>
        </p:nvSpPr>
        <p:spPr>
          <a:xfrm>
            <a:off x="6289675" y="3779520"/>
            <a:ext cx="1894840" cy="991235"/>
          </a:xfrm>
          <a:prstGeom prst="rect">
            <a:avLst/>
          </a:prstGeom>
        </p:spPr>
        <p:txBody>
          <a:bodyPr wrap="square">
            <a:spAutoFit/>
          </a:bodyPr>
          <a:lstStyle/>
          <a:p>
            <a:pPr>
              <a:lnSpc>
                <a:spcPct val="150000"/>
              </a:lnSpc>
            </a:pPr>
            <a:r>
              <a:rPr lang="en-US" altLang="zh-CN" sz="1300">
                <a:solidFill>
                  <a:schemeClr val="bg1">
                    <a:lumMod val="50000"/>
                  </a:schemeClr>
                </a:solidFill>
                <a:latin typeface="Times New Roman" panose="02020603050405020304" charset="0"/>
                <a:cs typeface="Times New Roman" panose="02020603050405020304" charset="0"/>
              </a:rPr>
              <a:t>Định dạng</a:t>
            </a:r>
            <a:br>
              <a:rPr lang="en-US" altLang="zh-CN" sz="1300">
                <a:solidFill>
                  <a:schemeClr val="bg1">
                    <a:lumMod val="50000"/>
                  </a:schemeClr>
                </a:solidFill>
                <a:latin typeface="Times New Roman" panose="02020603050405020304" charset="0"/>
                <a:cs typeface="Times New Roman" panose="02020603050405020304" charset="0"/>
              </a:rPr>
            </a:br>
            <a:r>
              <a:rPr lang="en-US" altLang="zh-CN" sz="1300">
                <a:solidFill>
                  <a:schemeClr val="bg1">
                    <a:lumMod val="50000"/>
                  </a:schemeClr>
                </a:solidFill>
                <a:latin typeface="Times New Roman" panose="02020603050405020304" charset="0"/>
                <a:cs typeface="Times New Roman" panose="02020603050405020304" charset="0"/>
              </a:rPr>
              <a:t>Ý tưởng thực hiện và trình bày</a:t>
            </a:r>
          </a:p>
        </p:txBody>
      </p:sp>
      <p:sp>
        <p:nvSpPr>
          <p:cNvPr id="49" name="文本框 48"/>
          <p:cNvSpPr txBox="1">
            <a:spLocks noChangeArrowheads="1"/>
          </p:cNvSpPr>
          <p:nvPr/>
        </p:nvSpPr>
        <p:spPr bwMode="auto">
          <a:xfrm>
            <a:off x="6427470" y="3303270"/>
            <a:ext cx="2014855" cy="583565"/>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charset="-122"/>
              </a:defRPr>
            </a:lvl1pPr>
            <a:lvl2pPr marL="742950" indent="-285750">
              <a:defRPr sz="1300">
                <a:solidFill>
                  <a:schemeClr val="tx1"/>
                </a:solidFill>
                <a:latin typeface="Arial" panose="020B0604020202020204" pitchFamily="34" charset="0"/>
                <a:ea typeface="Microsoft YaHei" panose="020B0503020204020204" charset="-122"/>
              </a:defRPr>
            </a:lvl2pPr>
            <a:lvl3pPr marL="1143000" indent="-228600">
              <a:defRPr sz="1300">
                <a:solidFill>
                  <a:schemeClr val="tx1"/>
                </a:solidFill>
                <a:latin typeface="Arial" panose="020B0604020202020204" pitchFamily="34" charset="0"/>
                <a:ea typeface="Microsoft YaHei" panose="020B0503020204020204" charset="-122"/>
              </a:defRPr>
            </a:lvl3pPr>
            <a:lvl4pPr marL="1600200" indent="-228600">
              <a:defRPr sz="1300">
                <a:solidFill>
                  <a:schemeClr val="tx1"/>
                </a:solidFill>
                <a:latin typeface="Arial" panose="020B0604020202020204" pitchFamily="34" charset="0"/>
                <a:ea typeface="Microsoft YaHei" panose="020B0503020204020204" charset="-122"/>
              </a:defRPr>
            </a:lvl4pPr>
            <a:lvl5pPr marL="2057400" indent="-228600">
              <a:defRPr sz="1300">
                <a:solidFill>
                  <a:schemeClr val="tx1"/>
                </a:solidFill>
                <a:latin typeface="Arial" panose="020B0604020202020204" pitchFamily="34" charset="0"/>
                <a:ea typeface="Microsoft YaHei" panose="020B050302020402020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Microsoft YaHei" panose="020B0503020204020204" charset="-122"/>
              </a:defRPr>
            </a:lvl9pPr>
          </a:lstStyle>
          <a:p>
            <a:pPr fontAlgn="base">
              <a:spcBef>
                <a:spcPct val="0"/>
              </a:spcBef>
              <a:spcAft>
                <a:spcPct val="0"/>
              </a:spcAft>
            </a:pPr>
            <a:r>
              <a:rPr lang="zh-CN" altLang="en-US" sz="1600" b="1">
                <a:solidFill>
                  <a:schemeClr val="accent1"/>
                </a:solidFill>
                <a:latin typeface="Times New Roman" panose="02020603050405020304" charset="0"/>
                <a:ea typeface="+mn-ea"/>
                <a:cs typeface="Times New Roman" panose="02020603050405020304" charset="0"/>
              </a:rPr>
              <a:t>Trình bày code và ý nghĩa</a:t>
            </a:r>
          </a:p>
        </p:txBody>
      </p:sp>
      <p:sp>
        <p:nvSpPr>
          <p:cNvPr id="21" name="Freeform 6"/>
          <p:cNvSpPr/>
          <p:nvPr/>
        </p:nvSpPr>
        <p:spPr bwMode="auto">
          <a:xfrm>
            <a:off x="3211871" y="1778703"/>
            <a:ext cx="1522106" cy="1010503"/>
          </a:xfrm>
          <a:custGeom>
            <a:avLst/>
            <a:gdLst>
              <a:gd name="T0" fmla="*/ 507 w 1076"/>
              <a:gd name="T1" fmla="*/ 697 h 718"/>
              <a:gd name="T2" fmla="*/ 787 w 1076"/>
              <a:gd name="T3" fmla="*/ 623 h 718"/>
              <a:gd name="T4" fmla="*/ 847 w 1076"/>
              <a:gd name="T5" fmla="*/ 615 h 718"/>
              <a:gd name="T6" fmla="*/ 1021 w 1076"/>
              <a:gd name="T7" fmla="*/ 358 h 718"/>
              <a:gd name="T8" fmla="*/ 783 w 1076"/>
              <a:gd name="T9" fmla="*/ 287 h 718"/>
              <a:gd name="T10" fmla="*/ 733 w 1076"/>
              <a:gd name="T11" fmla="*/ 274 h 718"/>
              <a:gd name="T12" fmla="*/ 372 w 1076"/>
              <a:gd name="T13" fmla="*/ 81 h 718"/>
              <a:gd name="T14" fmla="*/ 153 w 1076"/>
              <a:gd name="T15" fmla="*/ 313 h 718"/>
              <a:gd name="T16" fmla="*/ 133 w 1076"/>
              <a:gd name="T17" fmla="*/ 345 h 718"/>
              <a:gd name="T18" fmla="*/ 25 w 1076"/>
              <a:gd name="T19" fmla="*/ 654 h 718"/>
              <a:gd name="T20" fmla="*/ 51 w 1076"/>
              <a:gd name="T21" fmla="*/ 656 h 718"/>
              <a:gd name="T22" fmla="*/ 473 w 1076"/>
              <a:gd name="T23" fmla="*/ 697 h 718"/>
              <a:gd name="T24" fmla="*/ 507 w 1076"/>
              <a:gd name="T25" fmla="*/ 697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6" h="718">
                <a:moveTo>
                  <a:pt x="507" y="697"/>
                </a:moveTo>
                <a:cubicBezTo>
                  <a:pt x="507" y="697"/>
                  <a:pt x="621" y="584"/>
                  <a:pt x="787" y="623"/>
                </a:cubicBezTo>
                <a:cubicBezTo>
                  <a:pt x="787" y="623"/>
                  <a:pt x="807" y="628"/>
                  <a:pt x="847" y="615"/>
                </a:cubicBezTo>
                <a:cubicBezTo>
                  <a:pt x="847" y="615"/>
                  <a:pt x="1076" y="545"/>
                  <a:pt x="1021" y="358"/>
                </a:cubicBezTo>
                <a:cubicBezTo>
                  <a:pt x="1021" y="358"/>
                  <a:pt x="976" y="235"/>
                  <a:pt x="783" y="287"/>
                </a:cubicBezTo>
                <a:cubicBezTo>
                  <a:pt x="783" y="287"/>
                  <a:pt x="748" y="309"/>
                  <a:pt x="733" y="274"/>
                </a:cubicBezTo>
                <a:cubicBezTo>
                  <a:pt x="733" y="274"/>
                  <a:pt x="581" y="0"/>
                  <a:pt x="372" y="81"/>
                </a:cubicBezTo>
                <a:cubicBezTo>
                  <a:pt x="372" y="81"/>
                  <a:pt x="203" y="137"/>
                  <a:pt x="153" y="313"/>
                </a:cubicBezTo>
                <a:cubicBezTo>
                  <a:pt x="153" y="313"/>
                  <a:pt x="156" y="330"/>
                  <a:pt x="133" y="345"/>
                </a:cubicBezTo>
                <a:cubicBezTo>
                  <a:pt x="133" y="345"/>
                  <a:pt x="0" y="410"/>
                  <a:pt x="25" y="654"/>
                </a:cubicBezTo>
                <a:cubicBezTo>
                  <a:pt x="25" y="654"/>
                  <a:pt x="26" y="675"/>
                  <a:pt x="51" y="656"/>
                </a:cubicBezTo>
                <a:cubicBezTo>
                  <a:pt x="51" y="656"/>
                  <a:pt x="250" y="513"/>
                  <a:pt x="473" y="697"/>
                </a:cubicBezTo>
                <a:cubicBezTo>
                  <a:pt x="473" y="697"/>
                  <a:pt x="491" y="718"/>
                  <a:pt x="507" y="69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7"/>
          <p:cNvSpPr/>
          <p:nvPr/>
        </p:nvSpPr>
        <p:spPr bwMode="auto">
          <a:xfrm>
            <a:off x="3211871" y="1778703"/>
            <a:ext cx="1522106" cy="1010503"/>
          </a:xfrm>
          <a:custGeom>
            <a:avLst/>
            <a:gdLst>
              <a:gd name="T0" fmla="*/ 507 w 1076"/>
              <a:gd name="T1" fmla="*/ 697 h 718"/>
              <a:gd name="T2" fmla="*/ 787 w 1076"/>
              <a:gd name="T3" fmla="*/ 623 h 718"/>
              <a:gd name="T4" fmla="*/ 847 w 1076"/>
              <a:gd name="T5" fmla="*/ 615 h 718"/>
              <a:gd name="T6" fmla="*/ 1021 w 1076"/>
              <a:gd name="T7" fmla="*/ 358 h 718"/>
              <a:gd name="T8" fmla="*/ 783 w 1076"/>
              <a:gd name="T9" fmla="*/ 287 h 718"/>
              <a:gd name="T10" fmla="*/ 733 w 1076"/>
              <a:gd name="T11" fmla="*/ 274 h 718"/>
              <a:gd name="T12" fmla="*/ 372 w 1076"/>
              <a:gd name="T13" fmla="*/ 81 h 718"/>
              <a:gd name="T14" fmla="*/ 153 w 1076"/>
              <a:gd name="T15" fmla="*/ 313 h 718"/>
              <a:gd name="T16" fmla="*/ 133 w 1076"/>
              <a:gd name="T17" fmla="*/ 345 h 718"/>
              <a:gd name="T18" fmla="*/ 25 w 1076"/>
              <a:gd name="T19" fmla="*/ 654 h 718"/>
              <a:gd name="T20" fmla="*/ 51 w 1076"/>
              <a:gd name="T21" fmla="*/ 656 h 718"/>
              <a:gd name="T22" fmla="*/ 473 w 1076"/>
              <a:gd name="T23" fmla="*/ 697 h 718"/>
              <a:gd name="T24" fmla="*/ 507 w 1076"/>
              <a:gd name="T25" fmla="*/ 697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6" h="718">
                <a:moveTo>
                  <a:pt x="507" y="697"/>
                </a:moveTo>
                <a:cubicBezTo>
                  <a:pt x="507" y="697"/>
                  <a:pt x="621" y="584"/>
                  <a:pt x="787" y="623"/>
                </a:cubicBezTo>
                <a:cubicBezTo>
                  <a:pt x="787" y="623"/>
                  <a:pt x="807" y="628"/>
                  <a:pt x="847" y="615"/>
                </a:cubicBezTo>
                <a:cubicBezTo>
                  <a:pt x="847" y="615"/>
                  <a:pt x="1076" y="545"/>
                  <a:pt x="1021" y="358"/>
                </a:cubicBezTo>
                <a:cubicBezTo>
                  <a:pt x="1021" y="358"/>
                  <a:pt x="976" y="235"/>
                  <a:pt x="783" y="287"/>
                </a:cubicBezTo>
                <a:cubicBezTo>
                  <a:pt x="783" y="287"/>
                  <a:pt x="748" y="309"/>
                  <a:pt x="733" y="274"/>
                </a:cubicBezTo>
                <a:cubicBezTo>
                  <a:pt x="733" y="274"/>
                  <a:pt x="581" y="0"/>
                  <a:pt x="372" y="81"/>
                </a:cubicBezTo>
                <a:cubicBezTo>
                  <a:pt x="372" y="81"/>
                  <a:pt x="203" y="137"/>
                  <a:pt x="153" y="313"/>
                </a:cubicBezTo>
                <a:cubicBezTo>
                  <a:pt x="153" y="313"/>
                  <a:pt x="156" y="330"/>
                  <a:pt x="133" y="345"/>
                </a:cubicBezTo>
                <a:cubicBezTo>
                  <a:pt x="133" y="345"/>
                  <a:pt x="0" y="410"/>
                  <a:pt x="25" y="654"/>
                </a:cubicBezTo>
                <a:cubicBezTo>
                  <a:pt x="25" y="654"/>
                  <a:pt x="26" y="675"/>
                  <a:pt x="51" y="656"/>
                </a:cubicBezTo>
                <a:cubicBezTo>
                  <a:pt x="51" y="656"/>
                  <a:pt x="250" y="513"/>
                  <a:pt x="473" y="697"/>
                </a:cubicBezTo>
                <a:cubicBezTo>
                  <a:pt x="473" y="697"/>
                  <a:pt x="491" y="718"/>
                  <a:pt x="507" y="697"/>
                </a:cubicBezTo>
                <a:close/>
              </a:path>
            </a:pathLst>
          </a:custGeom>
          <a:solidFill>
            <a:schemeClr val="accent1"/>
          </a:solidFill>
          <a:ln w="7938" cap="flat">
            <a:noFill/>
            <a:prstDash val="solid"/>
            <a:round/>
          </a:ln>
        </p:spPr>
        <p:txBody>
          <a:bodyPr vert="horz" wrap="square" lIns="91440" tIns="45720" rIns="91440" bIns="45720" numCol="1" anchor="t" anchorCtr="0" compatLnSpc="1"/>
          <a:lstStyle/>
          <a:p>
            <a:endParaRPr lang="zh-CN" altLang="en-US"/>
          </a:p>
        </p:txBody>
      </p:sp>
      <p:sp>
        <p:nvSpPr>
          <p:cNvPr id="23" name="Freeform 8"/>
          <p:cNvSpPr/>
          <p:nvPr/>
        </p:nvSpPr>
        <p:spPr bwMode="auto">
          <a:xfrm>
            <a:off x="3942989" y="1588212"/>
            <a:ext cx="1322545" cy="769217"/>
          </a:xfrm>
          <a:custGeom>
            <a:avLst/>
            <a:gdLst>
              <a:gd name="T0" fmla="*/ 236 w 935"/>
              <a:gd name="T1" fmla="*/ 360 h 546"/>
              <a:gd name="T2" fmla="*/ 277 w 935"/>
              <a:gd name="T3" fmla="*/ 378 h 546"/>
              <a:gd name="T4" fmla="*/ 556 w 935"/>
              <a:gd name="T5" fmla="*/ 522 h 546"/>
              <a:gd name="T6" fmla="*/ 599 w 935"/>
              <a:gd name="T7" fmla="*/ 538 h 546"/>
              <a:gd name="T8" fmla="*/ 695 w 935"/>
              <a:gd name="T9" fmla="*/ 533 h 546"/>
              <a:gd name="T10" fmla="*/ 715 w 935"/>
              <a:gd name="T11" fmla="*/ 518 h 546"/>
              <a:gd name="T12" fmla="*/ 823 w 935"/>
              <a:gd name="T13" fmla="*/ 458 h 546"/>
              <a:gd name="T14" fmla="*/ 912 w 935"/>
              <a:gd name="T15" fmla="*/ 312 h 546"/>
              <a:gd name="T16" fmla="*/ 465 w 935"/>
              <a:gd name="T17" fmla="*/ 107 h 546"/>
              <a:gd name="T18" fmla="*/ 410 w 935"/>
              <a:gd name="T19" fmla="*/ 97 h 546"/>
              <a:gd name="T20" fmla="*/ 22 w 935"/>
              <a:gd name="T21" fmla="*/ 154 h 546"/>
              <a:gd name="T22" fmla="*/ 33 w 935"/>
              <a:gd name="T23" fmla="*/ 184 h 546"/>
              <a:gd name="T24" fmla="*/ 236 w 935"/>
              <a:gd name="T25" fmla="*/ 36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5" h="546">
                <a:moveTo>
                  <a:pt x="236" y="360"/>
                </a:moveTo>
                <a:cubicBezTo>
                  <a:pt x="236" y="360"/>
                  <a:pt x="252" y="390"/>
                  <a:pt x="277" y="378"/>
                </a:cubicBezTo>
                <a:cubicBezTo>
                  <a:pt x="277" y="378"/>
                  <a:pt x="481" y="301"/>
                  <a:pt x="556" y="522"/>
                </a:cubicBezTo>
                <a:cubicBezTo>
                  <a:pt x="556" y="522"/>
                  <a:pt x="563" y="546"/>
                  <a:pt x="599" y="538"/>
                </a:cubicBezTo>
                <a:cubicBezTo>
                  <a:pt x="599" y="538"/>
                  <a:pt x="656" y="525"/>
                  <a:pt x="695" y="533"/>
                </a:cubicBezTo>
                <a:cubicBezTo>
                  <a:pt x="695" y="533"/>
                  <a:pt x="712" y="539"/>
                  <a:pt x="715" y="518"/>
                </a:cubicBezTo>
                <a:cubicBezTo>
                  <a:pt x="715" y="518"/>
                  <a:pt x="735" y="448"/>
                  <a:pt x="823" y="458"/>
                </a:cubicBezTo>
                <a:cubicBezTo>
                  <a:pt x="823" y="458"/>
                  <a:pt x="935" y="459"/>
                  <a:pt x="912" y="312"/>
                </a:cubicBezTo>
                <a:cubicBezTo>
                  <a:pt x="912" y="312"/>
                  <a:pt x="855" y="45"/>
                  <a:pt x="465" y="107"/>
                </a:cubicBezTo>
                <a:cubicBezTo>
                  <a:pt x="465" y="107"/>
                  <a:pt x="433" y="124"/>
                  <a:pt x="410" y="97"/>
                </a:cubicBezTo>
                <a:cubicBezTo>
                  <a:pt x="410" y="97"/>
                  <a:pt x="202" y="0"/>
                  <a:pt x="22" y="154"/>
                </a:cubicBezTo>
                <a:cubicBezTo>
                  <a:pt x="22" y="154"/>
                  <a:pt x="0" y="170"/>
                  <a:pt x="33" y="184"/>
                </a:cubicBezTo>
                <a:cubicBezTo>
                  <a:pt x="33" y="184"/>
                  <a:pt x="167" y="236"/>
                  <a:pt x="236" y="36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9"/>
          <p:cNvSpPr/>
          <p:nvPr/>
        </p:nvSpPr>
        <p:spPr bwMode="auto">
          <a:xfrm>
            <a:off x="3942989" y="1588212"/>
            <a:ext cx="1322545" cy="769217"/>
          </a:xfrm>
          <a:custGeom>
            <a:avLst/>
            <a:gdLst>
              <a:gd name="T0" fmla="*/ 236 w 935"/>
              <a:gd name="T1" fmla="*/ 360 h 546"/>
              <a:gd name="T2" fmla="*/ 277 w 935"/>
              <a:gd name="T3" fmla="*/ 378 h 546"/>
              <a:gd name="T4" fmla="*/ 556 w 935"/>
              <a:gd name="T5" fmla="*/ 522 h 546"/>
              <a:gd name="T6" fmla="*/ 599 w 935"/>
              <a:gd name="T7" fmla="*/ 538 h 546"/>
              <a:gd name="T8" fmla="*/ 695 w 935"/>
              <a:gd name="T9" fmla="*/ 533 h 546"/>
              <a:gd name="T10" fmla="*/ 715 w 935"/>
              <a:gd name="T11" fmla="*/ 518 h 546"/>
              <a:gd name="T12" fmla="*/ 823 w 935"/>
              <a:gd name="T13" fmla="*/ 458 h 546"/>
              <a:gd name="T14" fmla="*/ 912 w 935"/>
              <a:gd name="T15" fmla="*/ 312 h 546"/>
              <a:gd name="T16" fmla="*/ 465 w 935"/>
              <a:gd name="T17" fmla="*/ 107 h 546"/>
              <a:gd name="T18" fmla="*/ 410 w 935"/>
              <a:gd name="T19" fmla="*/ 97 h 546"/>
              <a:gd name="T20" fmla="*/ 22 w 935"/>
              <a:gd name="T21" fmla="*/ 154 h 546"/>
              <a:gd name="T22" fmla="*/ 33 w 935"/>
              <a:gd name="T23" fmla="*/ 184 h 546"/>
              <a:gd name="T24" fmla="*/ 236 w 935"/>
              <a:gd name="T25" fmla="*/ 36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5" h="546">
                <a:moveTo>
                  <a:pt x="236" y="360"/>
                </a:moveTo>
                <a:cubicBezTo>
                  <a:pt x="236" y="360"/>
                  <a:pt x="252" y="390"/>
                  <a:pt x="277" y="378"/>
                </a:cubicBezTo>
                <a:cubicBezTo>
                  <a:pt x="277" y="378"/>
                  <a:pt x="481" y="301"/>
                  <a:pt x="556" y="522"/>
                </a:cubicBezTo>
                <a:cubicBezTo>
                  <a:pt x="556" y="522"/>
                  <a:pt x="563" y="546"/>
                  <a:pt x="599" y="538"/>
                </a:cubicBezTo>
                <a:cubicBezTo>
                  <a:pt x="599" y="538"/>
                  <a:pt x="656" y="525"/>
                  <a:pt x="695" y="533"/>
                </a:cubicBezTo>
                <a:cubicBezTo>
                  <a:pt x="695" y="533"/>
                  <a:pt x="712" y="539"/>
                  <a:pt x="715" y="518"/>
                </a:cubicBezTo>
                <a:cubicBezTo>
                  <a:pt x="715" y="518"/>
                  <a:pt x="735" y="448"/>
                  <a:pt x="823" y="458"/>
                </a:cubicBezTo>
                <a:cubicBezTo>
                  <a:pt x="823" y="458"/>
                  <a:pt x="935" y="459"/>
                  <a:pt x="912" y="312"/>
                </a:cubicBezTo>
                <a:cubicBezTo>
                  <a:pt x="912" y="312"/>
                  <a:pt x="855" y="45"/>
                  <a:pt x="465" y="107"/>
                </a:cubicBezTo>
                <a:cubicBezTo>
                  <a:pt x="465" y="107"/>
                  <a:pt x="433" y="124"/>
                  <a:pt x="410" y="97"/>
                </a:cubicBezTo>
                <a:cubicBezTo>
                  <a:pt x="410" y="97"/>
                  <a:pt x="202" y="0"/>
                  <a:pt x="22" y="154"/>
                </a:cubicBezTo>
                <a:cubicBezTo>
                  <a:pt x="22" y="154"/>
                  <a:pt x="0" y="170"/>
                  <a:pt x="33" y="184"/>
                </a:cubicBezTo>
                <a:cubicBezTo>
                  <a:pt x="33" y="184"/>
                  <a:pt x="167" y="236"/>
                  <a:pt x="236" y="360"/>
                </a:cubicBezTo>
                <a:close/>
              </a:path>
            </a:pathLst>
          </a:custGeom>
          <a:solidFill>
            <a:schemeClr val="accent1"/>
          </a:solidFill>
          <a:ln w="7938" cap="flat">
            <a:solidFill>
              <a:srgbClr val="FFFFFF"/>
            </a:solidFill>
            <a:prstDash val="solid"/>
            <a:round/>
          </a:ln>
        </p:spPr>
        <p:txBody>
          <a:bodyPr vert="horz" wrap="square" lIns="91440" tIns="45720" rIns="91440" bIns="45720" numCol="1" anchor="t" anchorCtr="0" compatLnSpc="1"/>
          <a:lstStyle/>
          <a:p>
            <a:endParaRPr lang="zh-CN" altLang="en-US"/>
          </a:p>
        </p:txBody>
      </p:sp>
      <p:sp>
        <p:nvSpPr>
          <p:cNvPr id="25" name="Freeform 10"/>
          <p:cNvSpPr/>
          <p:nvPr/>
        </p:nvSpPr>
        <p:spPr bwMode="auto">
          <a:xfrm>
            <a:off x="3892192" y="2350172"/>
            <a:ext cx="1707154" cy="1362456"/>
          </a:xfrm>
          <a:custGeom>
            <a:avLst/>
            <a:gdLst>
              <a:gd name="T0" fmla="*/ 548 w 1207"/>
              <a:gd name="T1" fmla="*/ 633 h 967"/>
              <a:gd name="T2" fmla="*/ 567 w 1207"/>
              <a:gd name="T3" fmla="*/ 641 h 967"/>
              <a:gd name="T4" fmla="*/ 917 w 1207"/>
              <a:gd name="T5" fmla="*/ 908 h 967"/>
              <a:gd name="T6" fmla="*/ 917 w 1207"/>
              <a:gd name="T7" fmla="*/ 881 h 967"/>
              <a:gd name="T8" fmla="*/ 845 w 1207"/>
              <a:gd name="T9" fmla="*/ 787 h 967"/>
              <a:gd name="T10" fmla="*/ 898 w 1207"/>
              <a:gd name="T11" fmla="*/ 710 h 967"/>
              <a:gd name="T12" fmla="*/ 1157 w 1207"/>
              <a:gd name="T13" fmla="*/ 380 h 967"/>
              <a:gd name="T14" fmla="*/ 951 w 1207"/>
              <a:gd name="T15" fmla="*/ 317 h 967"/>
              <a:gd name="T16" fmla="*/ 890 w 1207"/>
              <a:gd name="T17" fmla="*/ 457 h 967"/>
              <a:gd name="T18" fmla="*/ 865 w 1207"/>
              <a:gd name="T19" fmla="*/ 489 h 967"/>
              <a:gd name="T20" fmla="*/ 837 w 1207"/>
              <a:gd name="T21" fmla="*/ 452 h 967"/>
              <a:gd name="T22" fmla="*/ 920 w 1207"/>
              <a:gd name="T23" fmla="*/ 283 h 967"/>
              <a:gd name="T24" fmla="*/ 951 w 1207"/>
              <a:gd name="T25" fmla="*/ 244 h 967"/>
              <a:gd name="T26" fmla="*/ 647 w 1207"/>
              <a:gd name="T27" fmla="*/ 34 h 967"/>
              <a:gd name="T28" fmla="*/ 579 w 1207"/>
              <a:gd name="T29" fmla="*/ 80 h 967"/>
              <a:gd name="T30" fmla="*/ 331 w 1207"/>
              <a:gd name="T31" fmla="*/ 253 h 967"/>
              <a:gd name="T32" fmla="*/ 202 w 1207"/>
              <a:gd name="T33" fmla="*/ 259 h 967"/>
              <a:gd name="T34" fmla="*/ 0 w 1207"/>
              <a:gd name="T35" fmla="*/ 464 h 967"/>
              <a:gd name="T36" fmla="*/ 244 w 1207"/>
              <a:gd name="T37" fmla="*/ 654 h 967"/>
              <a:gd name="T38" fmla="*/ 361 w 1207"/>
              <a:gd name="T39" fmla="*/ 624 h 967"/>
              <a:gd name="T40" fmla="*/ 397 w 1207"/>
              <a:gd name="T41" fmla="*/ 623 h 967"/>
              <a:gd name="T42" fmla="*/ 548 w 1207"/>
              <a:gd name="T43" fmla="*/ 633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7" h="967">
                <a:moveTo>
                  <a:pt x="548" y="633"/>
                </a:moveTo>
                <a:cubicBezTo>
                  <a:pt x="548" y="633"/>
                  <a:pt x="563" y="615"/>
                  <a:pt x="567" y="641"/>
                </a:cubicBezTo>
                <a:cubicBezTo>
                  <a:pt x="567" y="641"/>
                  <a:pt x="634" y="967"/>
                  <a:pt x="917" y="908"/>
                </a:cubicBezTo>
                <a:cubicBezTo>
                  <a:pt x="917" y="908"/>
                  <a:pt x="945" y="897"/>
                  <a:pt x="917" y="881"/>
                </a:cubicBezTo>
                <a:cubicBezTo>
                  <a:pt x="917" y="881"/>
                  <a:pt x="840" y="845"/>
                  <a:pt x="845" y="787"/>
                </a:cubicBezTo>
                <a:cubicBezTo>
                  <a:pt x="845" y="787"/>
                  <a:pt x="839" y="720"/>
                  <a:pt x="898" y="710"/>
                </a:cubicBezTo>
                <a:cubicBezTo>
                  <a:pt x="898" y="710"/>
                  <a:pt x="1207" y="615"/>
                  <a:pt x="1157" y="380"/>
                </a:cubicBezTo>
                <a:cubicBezTo>
                  <a:pt x="1157" y="380"/>
                  <a:pt x="1095" y="264"/>
                  <a:pt x="951" y="317"/>
                </a:cubicBezTo>
                <a:cubicBezTo>
                  <a:pt x="951" y="317"/>
                  <a:pt x="859" y="356"/>
                  <a:pt x="890" y="457"/>
                </a:cubicBezTo>
                <a:cubicBezTo>
                  <a:pt x="890" y="457"/>
                  <a:pt x="895" y="497"/>
                  <a:pt x="865" y="489"/>
                </a:cubicBezTo>
                <a:cubicBezTo>
                  <a:pt x="865" y="489"/>
                  <a:pt x="837" y="484"/>
                  <a:pt x="837" y="452"/>
                </a:cubicBezTo>
                <a:cubicBezTo>
                  <a:pt x="837" y="452"/>
                  <a:pt x="821" y="326"/>
                  <a:pt x="920" y="283"/>
                </a:cubicBezTo>
                <a:cubicBezTo>
                  <a:pt x="920" y="283"/>
                  <a:pt x="962" y="277"/>
                  <a:pt x="951" y="244"/>
                </a:cubicBezTo>
                <a:cubicBezTo>
                  <a:pt x="951" y="244"/>
                  <a:pt x="902" y="0"/>
                  <a:pt x="647" y="34"/>
                </a:cubicBezTo>
                <a:cubicBezTo>
                  <a:pt x="647" y="34"/>
                  <a:pt x="584" y="35"/>
                  <a:pt x="579" y="80"/>
                </a:cubicBezTo>
                <a:cubicBezTo>
                  <a:pt x="579" y="80"/>
                  <a:pt x="553" y="232"/>
                  <a:pt x="331" y="253"/>
                </a:cubicBezTo>
                <a:cubicBezTo>
                  <a:pt x="331" y="253"/>
                  <a:pt x="268" y="257"/>
                  <a:pt x="202" y="259"/>
                </a:cubicBezTo>
                <a:cubicBezTo>
                  <a:pt x="202" y="259"/>
                  <a:pt x="15" y="258"/>
                  <a:pt x="0" y="464"/>
                </a:cubicBezTo>
                <a:cubicBezTo>
                  <a:pt x="0" y="464"/>
                  <a:pt x="19" y="639"/>
                  <a:pt x="244" y="654"/>
                </a:cubicBezTo>
                <a:cubicBezTo>
                  <a:pt x="244" y="654"/>
                  <a:pt x="325" y="654"/>
                  <a:pt x="361" y="624"/>
                </a:cubicBezTo>
                <a:cubicBezTo>
                  <a:pt x="361" y="624"/>
                  <a:pt x="376" y="607"/>
                  <a:pt x="397" y="623"/>
                </a:cubicBezTo>
                <a:cubicBezTo>
                  <a:pt x="397" y="623"/>
                  <a:pt x="447" y="669"/>
                  <a:pt x="548" y="63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11"/>
          <p:cNvSpPr/>
          <p:nvPr/>
        </p:nvSpPr>
        <p:spPr bwMode="auto">
          <a:xfrm>
            <a:off x="3892192" y="2350172"/>
            <a:ext cx="1707154" cy="1362456"/>
          </a:xfrm>
          <a:custGeom>
            <a:avLst/>
            <a:gdLst>
              <a:gd name="T0" fmla="*/ 548 w 1207"/>
              <a:gd name="T1" fmla="*/ 633 h 967"/>
              <a:gd name="T2" fmla="*/ 567 w 1207"/>
              <a:gd name="T3" fmla="*/ 641 h 967"/>
              <a:gd name="T4" fmla="*/ 917 w 1207"/>
              <a:gd name="T5" fmla="*/ 908 h 967"/>
              <a:gd name="T6" fmla="*/ 917 w 1207"/>
              <a:gd name="T7" fmla="*/ 881 h 967"/>
              <a:gd name="T8" fmla="*/ 845 w 1207"/>
              <a:gd name="T9" fmla="*/ 787 h 967"/>
              <a:gd name="T10" fmla="*/ 898 w 1207"/>
              <a:gd name="T11" fmla="*/ 710 h 967"/>
              <a:gd name="T12" fmla="*/ 1157 w 1207"/>
              <a:gd name="T13" fmla="*/ 380 h 967"/>
              <a:gd name="T14" fmla="*/ 951 w 1207"/>
              <a:gd name="T15" fmla="*/ 317 h 967"/>
              <a:gd name="T16" fmla="*/ 890 w 1207"/>
              <a:gd name="T17" fmla="*/ 457 h 967"/>
              <a:gd name="T18" fmla="*/ 865 w 1207"/>
              <a:gd name="T19" fmla="*/ 489 h 967"/>
              <a:gd name="T20" fmla="*/ 837 w 1207"/>
              <a:gd name="T21" fmla="*/ 452 h 967"/>
              <a:gd name="T22" fmla="*/ 920 w 1207"/>
              <a:gd name="T23" fmla="*/ 283 h 967"/>
              <a:gd name="T24" fmla="*/ 951 w 1207"/>
              <a:gd name="T25" fmla="*/ 244 h 967"/>
              <a:gd name="T26" fmla="*/ 647 w 1207"/>
              <a:gd name="T27" fmla="*/ 34 h 967"/>
              <a:gd name="T28" fmla="*/ 579 w 1207"/>
              <a:gd name="T29" fmla="*/ 80 h 967"/>
              <a:gd name="T30" fmla="*/ 331 w 1207"/>
              <a:gd name="T31" fmla="*/ 253 h 967"/>
              <a:gd name="T32" fmla="*/ 202 w 1207"/>
              <a:gd name="T33" fmla="*/ 259 h 967"/>
              <a:gd name="T34" fmla="*/ 0 w 1207"/>
              <a:gd name="T35" fmla="*/ 464 h 967"/>
              <a:gd name="T36" fmla="*/ 244 w 1207"/>
              <a:gd name="T37" fmla="*/ 654 h 967"/>
              <a:gd name="T38" fmla="*/ 361 w 1207"/>
              <a:gd name="T39" fmla="*/ 624 h 967"/>
              <a:gd name="T40" fmla="*/ 397 w 1207"/>
              <a:gd name="T41" fmla="*/ 623 h 967"/>
              <a:gd name="T42" fmla="*/ 548 w 1207"/>
              <a:gd name="T43" fmla="*/ 633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7" h="967">
                <a:moveTo>
                  <a:pt x="548" y="633"/>
                </a:moveTo>
                <a:cubicBezTo>
                  <a:pt x="548" y="633"/>
                  <a:pt x="563" y="615"/>
                  <a:pt x="567" y="641"/>
                </a:cubicBezTo>
                <a:cubicBezTo>
                  <a:pt x="567" y="641"/>
                  <a:pt x="634" y="967"/>
                  <a:pt x="917" y="908"/>
                </a:cubicBezTo>
                <a:cubicBezTo>
                  <a:pt x="917" y="908"/>
                  <a:pt x="945" y="897"/>
                  <a:pt x="917" y="881"/>
                </a:cubicBezTo>
                <a:cubicBezTo>
                  <a:pt x="917" y="881"/>
                  <a:pt x="840" y="845"/>
                  <a:pt x="845" y="787"/>
                </a:cubicBezTo>
                <a:cubicBezTo>
                  <a:pt x="845" y="787"/>
                  <a:pt x="839" y="720"/>
                  <a:pt x="898" y="710"/>
                </a:cubicBezTo>
                <a:cubicBezTo>
                  <a:pt x="898" y="710"/>
                  <a:pt x="1207" y="615"/>
                  <a:pt x="1157" y="380"/>
                </a:cubicBezTo>
                <a:cubicBezTo>
                  <a:pt x="1157" y="380"/>
                  <a:pt x="1095" y="264"/>
                  <a:pt x="951" y="317"/>
                </a:cubicBezTo>
                <a:cubicBezTo>
                  <a:pt x="951" y="317"/>
                  <a:pt x="859" y="356"/>
                  <a:pt x="890" y="457"/>
                </a:cubicBezTo>
                <a:cubicBezTo>
                  <a:pt x="890" y="457"/>
                  <a:pt x="895" y="497"/>
                  <a:pt x="865" y="489"/>
                </a:cubicBezTo>
                <a:cubicBezTo>
                  <a:pt x="865" y="489"/>
                  <a:pt x="837" y="484"/>
                  <a:pt x="837" y="452"/>
                </a:cubicBezTo>
                <a:cubicBezTo>
                  <a:pt x="837" y="452"/>
                  <a:pt x="821" y="326"/>
                  <a:pt x="920" y="283"/>
                </a:cubicBezTo>
                <a:cubicBezTo>
                  <a:pt x="920" y="283"/>
                  <a:pt x="962" y="277"/>
                  <a:pt x="951" y="244"/>
                </a:cubicBezTo>
                <a:cubicBezTo>
                  <a:pt x="951" y="244"/>
                  <a:pt x="902" y="0"/>
                  <a:pt x="647" y="34"/>
                </a:cubicBezTo>
                <a:cubicBezTo>
                  <a:pt x="647" y="34"/>
                  <a:pt x="584" y="35"/>
                  <a:pt x="579" y="80"/>
                </a:cubicBezTo>
                <a:cubicBezTo>
                  <a:pt x="579" y="80"/>
                  <a:pt x="553" y="232"/>
                  <a:pt x="331" y="253"/>
                </a:cubicBezTo>
                <a:cubicBezTo>
                  <a:pt x="331" y="253"/>
                  <a:pt x="268" y="257"/>
                  <a:pt x="202" y="259"/>
                </a:cubicBezTo>
                <a:cubicBezTo>
                  <a:pt x="202" y="259"/>
                  <a:pt x="15" y="258"/>
                  <a:pt x="0" y="464"/>
                </a:cubicBezTo>
                <a:cubicBezTo>
                  <a:pt x="0" y="464"/>
                  <a:pt x="19" y="639"/>
                  <a:pt x="244" y="654"/>
                </a:cubicBezTo>
                <a:cubicBezTo>
                  <a:pt x="244" y="654"/>
                  <a:pt x="325" y="654"/>
                  <a:pt x="361" y="624"/>
                </a:cubicBezTo>
                <a:cubicBezTo>
                  <a:pt x="361" y="624"/>
                  <a:pt x="376" y="607"/>
                  <a:pt x="397" y="623"/>
                </a:cubicBezTo>
                <a:cubicBezTo>
                  <a:pt x="397" y="623"/>
                  <a:pt x="447" y="669"/>
                  <a:pt x="548" y="633"/>
                </a:cubicBezTo>
                <a:close/>
              </a:path>
            </a:pathLst>
          </a:custGeom>
          <a:solidFill>
            <a:schemeClr val="accent1"/>
          </a:solidFill>
          <a:ln w="7938" cap="flat">
            <a:noFill/>
            <a:prstDash val="solid"/>
            <a:round/>
          </a:ln>
        </p:spPr>
        <p:txBody>
          <a:bodyPr vert="horz" wrap="square" lIns="91440" tIns="45720" rIns="91440" bIns="45720" numCol="1" anchor="t" anchorCtr="0" compatLnSpc="1"/>
          <a:lstStyle/>
          <a:p>
            <a:endParaRPr lang="zh-CN" altLang="en-US"/>
          </a:p>
        </p:txBody>
      </p:sp>
      <p:sp>
        <p:nvSpPr>
          <p:cNvPr id="27" name="Freeform 12"/>
          <p:cNvSpPr/>
          <p:nvPr/>
        </p:nvSpPr>
        <p:spPr bwMode="auto">
          <a:xfrm>
            <a:off x="5029690" y="2043574"/>
            <a:ext cx="694835" cy="789172"/>
          </a:xfrm>
          <a:custGeom>
            <a:avLst/>
            <a:gdLst>
              <a:gd name="T0" fmla="*/ 181 w 491"/>
              <a:gd name="T1" fmla="*/ 464 h 561"/>
              <a:gd name="T2" fmla="*/ 199 w 491"/>
              <a:gd name="T3" fmla="*/ 488 h 561"/>
              <a:gd name="T4" fmla="*/ 348 w 491"/>
              <a:gd name="T5" fmla="*/ 539 h 561"/>
              <a:gd name="T6" fmla="*/ 374 w 491"/>
              <a:gd name="T7" fmla="*/ 533 h 561"/>
              <a:gd name="T8" fmla="*/ 219 w 491"/>
              <a:gd name="T9" fmla="*/ 27 h 561"/>
              <a:gd name="T10" fmla="*/ 190 w 491"/>
              <a:gd name="T11" fmla="*/ 36 h 561"/>
              <a:gd name="T12" fmla="*/ 82 w 491"/>
              <a:gd name="T13" fmla="*/ 174 h 561"/>
              <a:gd name="T14" fmla="*/ 14 w 491"/>
              <a:gd name="T15" fmla="*/ 208 h 561"/>
              <a:gd name="T16" fmla="*/ 37 w 491"/>
              <a:gd name="T17" fmla="*/ 242 h 561"/>
              <a:gd name="T18" fmla="*/ 181 w 491"/>
              <a:gd name="T19" fmla="*/ 464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561">
                <a:moveTo>
                  <a:pt x="181" y="464"/>
                </a:moveTo>
                <a:cubicBezTo>
                  <a:pt x="181" y="464"/>
                  <a:pt x="173" y="490"/>
                  <a:pt x="199" y="488"/>
                </a:cubicBezTo>
                <a:cubicBezTo>
                  <a:pt x="199" y="488"/>
                  <a:pt x="309" y="490"/>
                  <a:pt x="348" y="539"/>
                </a:cubicBezTo>
                <a:cubicBezTo>
                  <a:pt x="348" y="539"/>
                  <a:pt x="365" y="561"/>
                  <a:pt x="374" y="533"/>
                </a:cubicBezTo>
                <a:cubicBezTo>
                  <a:pt x="374" y="533"/>
                  <a:pt x="491" y="211"/>
                  <a:pt x="219" y="27"/>
                </a:cubicBezTo>
                <a:cubicBezTo>
                  <a:pt x="219" y="27"/>
                  <a:pt x="188" y="0"/>
                  <a:pt x="190" y="36"/>
                </a:cubicBezTo>
                <a:cubicBezTo>
                  <a:pt x="190" y="36"/>
                  <a:pt x="194" y="136"/>
                  <a:pt x="82" y="174"/>
                </a:cubicBezTo>
                <a:cubicBezTo>
                  <a:pt x="82" y="174"/>
                  <a:pt x="28" y="175"/>
                  <a:pt x="14" y="208"/>
                </a:cubicBezTo>
                <a:cubicBezTo>
                  <a:pt x="14" y="208"/>
                  <a:pt x="0" y="236"/>
                  <a:pt x="37" y="242"/>
                </a:cubicBezTo>
                <a:cubicBezTo>
                  <a:pt x="37" y="242"/>
                  <a:pt x="159" y="291"/>
                  <a:pt x="181" y="4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13"/>
          <p:cNvSpPr/>
          <p:nvPr/>
        </p:nvSpPr>
        <p:spPr bwMode="auto">
          <a:xfrm>
            <a:off x="5029690" y="2043574"/>
            <a:ext cx="694835" cy="789172"/>
          </a:xfrm>
          <a:custGeom>
            <a:avLst/>
            <a:gdLst>
              <a:gd name="T0" fmla="*/ 181 w 491"/>
              <a:gd name="T1" fmla="*/ 464 h 561"/>
              <a:gd name="T2" fmla="*/ 199 w 491"/>
              <a:gd name="T3" fmla="*/ 488 h 561"/>
              <a:gd name="T4" fmla="*/ 348 w 491"/>
              <a:gd name="T5" fmla="*/ 539 h 561"/>
              <a:gd name="T6" fmla="*/ 374 w 491"/>
              <a:gd name="T7" fmla="*/ 533 h 561"/>
              <a:gd name="T8" fmla="*/ 219 w 491"/>
              <a:gd name="T9" fmla="*/ 27 h 561"/>
              <a:gd name="T10" fmla="*/ 190 w 491"/>
              <a:gd name="T11" fmla="*/ 36 h 561"/>
              <a:gd name="T12" fmla="*/ 82 w 491"/>
              <a:gd name="T13" fmla="*/ 174 h 561"/>
              <a:gd name="T14" fmla="*/ 14 w 491"/>
              <a:gd name="T15" fmla="*/ 208 h 561"/>
              <a:gd name="T16" fmla="*/ 37 w 491"/>
              <a:gd name="T17" fmla="*/ 242 h 561"/>
              <a:gd name="T18" fmla="*/ 181 w 491"/>
              <a:gd name="T19" fmla="*/ 464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561">
                <a:moveTo>
                  <a:pt x="181" y="464"/>
                </a:moveTo>
                <a:cubicBezTo>
                  <a:pt x="181" y="464"/>
                  <a:pt x="173" y="490"/>
                  <a:pt x="199" y="488"/>
                </a:cubicBezTo>
                <a:cubicBezTo>
                  <a:pt x="199" y="488"/>
                  <a:pt x="309" y="490"/>
                  <a:pt x="348" y="539"/>
                </a:cubicBezTo>
                <a:cubicBezTo>
                  <a:pt x="348" y="539"/>
                  <a:pt x="365" y="561"/>
                  <a:pt x="374" y="533"/>
                </a:cubicBezTo>
                <a:cubicBezTo>
                  <a:pt x="374" y="533"/>
                  <a:pt x="491" y="211"/>
                  <a:pt x="219" y="27"/>
                </a:cubicBezTo>
                <a:cubicBezTo>
                  <a:pt x="219" y="27"/>
                  <a:pt x="188" y="0"/>
                  <a:pt x="190" y="36"/>
                </a:cubicBezTo>
                <a:cubicBezTo>
                  <a:pt x="190" y="36"/>
                  <a:pt x="194" y="136"/>
                  <a:pt x="82" y="174"/>
                </a:cubicBezTo>
                <a:cubicBezTo>
                  <a:pt x="82" y="174"/>
                  <a:pt x="28" y="175"/>
                  <a:pt x="14" y="208"/>
                </a:cubicBezTo>
                <a:cubicBezTo>
                  <a:pt x="14" y="208"/>
                  <a:pt x="0" y="236"/>
                  <a:pt x="37" y="242"/>
                </a:cubicBezTo>
                <a:cubicBezTo>
                  <a:pt x="37" y="242"/>
                  <a:pt x="159" y="291"/>
                  <a:pt x="181" y="464"/>
                </a:cubicBezTo>
                <a:close/>
              </a:path>
            </a:pathLst>
          </a:custGeom>
          <a:solidFill>
            <a:schemeClr val="accent1"/>
          </a:solidFill>
          <a:ln w="7938" cap="flat">
            <a:noFill/>
            <a:prstDash val="solid"/>
            <a:round/>
          </a:ln>
        </p:spPr>
        <p:txBody>
          <a:bodyPr vert="horz" wrap="square" lIns="91440" tIns="45720" rIns="91440" bIns="45720" numCol="1" anchor="t" anchorCtr="0" compatLnSpc="1"/>
          <a:lstStyle/>
          <a:p>
            <a:endParaRPr lang="zh-CN" altLang="en-US"/>
          </a:p>
        </p:txBody>
      </p:sp>
      <p:sp>
        <p:nvSpPr>
          <p:cNvPr id="29" name="Freeform 14"/>
          <p:cNvSpPr/>
          <p:nvPr/>
        </p:nvSpPr>
        <p:spPr bwMode="auto">
          <a:xfrm>
            <a:off x="3249968" y="2584203"/>
            <a:ext cx="634967" cy="564213"/>
          </a:xfrm>
          <a:custGeom>
            <a:avLst/>
            <a:gdLst>
              <a:gd name="T0" fmla="*/ 401 w 449"/>
              <a:gd name="T1" fmla="*/ 336 h 401"/>
              <a:gd name="T2" fmla="*/ 417 w 449"/>
              <a:gd name="T3" fmla="*/ 309 h 401"/>
              <a:gd name="T4" fmla="*/ 440 w 449"/>
              <a:gd name="T5" fmla="*/ 201 h 401"/>
              <a:gd name="T6" fmla="*/ 434 w 449"/>
              <a:gd name="T7" fmla="*/ 172 h 401"/>
              <a:gd name="T8" fmla="*/ 71 w 449"/>
              <a:gd name="T9" fmla="*/ 107 h 401"/>
              <a:gd name="T10" fmla="*/ 32 w 449"/>
              <a:gd name="T11" fmla="*/ 177 h 401"/>
              <a:gd name="T12" fmla="*/ 401 w 449"/>
              <a:gd name="T13" fmla="*/ 336 h 401"/>
            </a:gdLst>
            <a:ahLst/>
            <a:cxnLst>
              <a:cxn ang="0">
                <a:pos x="T0" y="T1"/>
              </a:cxn>
              <a:cxn ang="0">
                <a:pos x="T2" y="T3"/>
              </a:cxn>
              <a:cxn ang="0">
                <a:pos x="T4" y="T5"/>
              </a:cxn>
              <a:cxn ang="0">
                <a:pos x="T6" y="T7"/>
              </a:cxn>
              <a:cxn ang="0">
                <a:pos x="T8" y="T9"/>
              </a:cxn>
              <a:cxn ang="0">
                <a:pos x="T10" y="T11"/>
              </a:cxn>
              <a:cxn ang="0">
                <a:pos x="T12" y="T13"/>
              </a:cxn>
            </a:cxnLst>
            <a:rect l="0" t="0" r="r" b="b"/>
            <a:pathLst>
              <a:path w="449" h="401">
                <a:moveTo>
                  <a:pt x="401" y="336"/>
                </a:moveTo>
                <a:cubicBezTo>
                  <a:pt x="401" y="336"/>
                  <a:pt x="418" y="335"/>
                  <a:pt x="417" y="309"/>
                </a:cubicBezTo>
                <a:cubicBezTo>
                  <a:pt x="417" y="309"/>
                  <a:pt x="422" y="228"/>
                  <a:pt x="440" y="201"/>
                </a:cubicBezTo>
                <a:cubicBezTo>
                  <a:pt x="440" y="201"/>
                  <a:pt x="449" y="185"/>
                  <a:pt x="434" y="172"/>
                </a:cubicBezTo>
                <a:cubicBezTo>
                  <a:pt x="434" y="172"/>
                  <a:pt x="274" y="0"/>
                  <a:pt x="71" y="107"/>
                </a:cubicBezTo>
                <a:cubicBezTo>
                  <a:pt x="71" y="107"/>
                  <a:pt x="0" y="138"/>
                  <a:pt x="32" y="177"/>
                </a:cubicBezTo>
                <a:cubicBezTo>
                  <a:pt x="32" y="177"/>
                  <a:pt x="147" y="401"/>
                  <a:pt x="401" y="33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15"/>
          <p:cNvSpPr/>
          <p:nvPr/>
        </p:nvSpPr>
        <p:spPr bwMode="auto">
          <a:xfrm>
            <a:off x="3249968" y="2584203"/>
            <a:ext cx="634967" cy="564213"/>
          </a:xfrm>
          <a:custGeom>
            <a:avLst/>
            <a:gdLst>
              <a:gd name="T0" fmla="*/ 401 w 449"/>
              <a:gd name="T1" fmla="*/ 336 h 401"/>
              <a:gd name="T2" fmla="*/ 417 w 449"/>
              <a:gd name="T3" fmla="*/ 309 h 401"/>
              <a:gd name="T4" fmla="*/ 440 w 449"/>
              <a:gd name="T5" fmla="*/ 201 h 401"/>
              <a:gd name="T6" fmla="*/ 434 w 449"/>
              <a:gd name="T7" fmla="*/ 172 h 401"/>
              <a:gd name="T8" fmla="*/ 71 w 449"/>
              <a:gd name="T9" fmla="*/ 107 h 401"/>
              <a:gd name="T10" fmla="*/ 32 w 449"/>
              <a:gd name="T11" fmla="*/ 177 h 401"/>
              <a:gd name="T12" fmla="*/ 401 w 449"/>
              <a:gd name="T13" fmla="*/ 336 h 401"/>
            </a:gdLst>
            <a:ahLst/>
            <a:cxnLst>
              <a:cxn ang="0">
                <a:pos x="T0" y="T1"/>
              </a:cxn>
              <a:cxn ang="0">
                <a:pos x="T2" y="T3"/>
              </a:cxn>
              <a:cxn ang="0">
                <a:pos x="T4" y="T5"/>
              </a:cxn>
              <a:cxn ang="0">
                <a:pos x="T6" y="T7"/>
              </a:cxn>
              <a:cxn ang="0">
                <a:pos x="T8" y="T9"/>
              </a:cxn>
              <a:cxn ang="0">
                <a:pos x="T10" y="T11"/>
              </a:cxn>
              <a:cxn ang="0">
                <a:pos x="T12" y="T13"/>
              </a:cxn>
            </a:cxnLst>
            <a:rect l="0" t="0" r="r" b="b"/>
            <a:pathLst>
              <a:path w="449" h="401">
                <a:moveTo>
                  <a:pt x="401" y="336"/>
                </a:moveTo>
                <a:cubicBezTo>
                  <a:pt x="401" y="336"/>
                  <a:pt x="418" y="335"/>
                  <a:pt x="417" y="309"/>
                </a:cubicBezTo>
                <a:cubicBezTo>
                  <a:pt x="417" y="309"/>
                  <a:pt x="422" y="228"/>
                  <a:pt x="440" y="201"/>
                </a:cubicBezTo>
                <a:cubicBezTo>
                  <a:pt x="440" y="201"/>
                  <a:pt x="449" y="185"/>
                  <a:pt x="434" y="172"/>
                </a:cubicBezTo>
                <a:cubicBezTo>
                  <a:pt x="434" y="172"/>
                  <a:pt x="274" y="0"/>
                  <a:pt x="71" y="107"/>
                </a:cubicBezTo>
                <a:cubicBezTo>
                  <a:pt x="71" y="107"/>
                  <a:pt x="0" y="138"/>
                  <a:pt x="32" y="177"/>
                </a:cubicBezTo>
                <a:cubicBezTo>
                  <a:pt x="32" y="177"/>
                  <a:pt x="147" y="401"/>
                  <a:pt x="401" y="336"/>
                </a:cubicBezTo>
                <a:close/>
              </a:path>
            </a:pathLst>
          </a:custGeom>
          <a:solidFill>
            <a:schemeClr val="accent1"/>
          </a:solidFill>
          <a:ln w="7938" cap="flat">
            <a:noFill/>
            <a:prstDash val="solid"/>
            <a:round/>
          </a:ln>
        </p:spPr>
        <p:txBody>
          <a:bodyPr vert="horz" wrap="square" lIns="91440" tIns="45720" rIns="91440" bIns="45720" numCol="1" anchor="t" anchorCtr="0" compatLnSpc="1"/>
          <a:lstStyle/>
          <a:p>
            <a:endParaRPr lang="zh-CN" altLang="en-US"/>
          </a:p>
        </p:txBody>
      </p:sp>
      <p:sp>
        <p:nvSpPr>
          <p:cNvPr id="38" name="AutoShape 59"/>
          <p:cNvSpPr/>
          <p:nvPr/>
        </p:nvSpPr>
        <p:spPr bwMode="auto">
          <a:xfrm>
            <a:off x="5244346" y="2284337"/>
            <a:ext cx="246811" cy="24572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39" name="Group 112"/>
          <p:cNvGrpSpPr/>
          <p:nvPr/>
        </p:nvGrpSpPr>
        <p:grpSpPr>
          <a:xfrm>
            <a:off x="3670944" y="2191075"/>
            <a:ext cx="359779" cy="337063"/>
            <a:chOff x="5368132" y="3540125"/>
            <a:chExt cx="465138" cy="435769"/>
          </a:xfrm>
          <a:solidFill>
            <a:schemeClr val="bg1"/>
          </a:solidFill>
        </p:grpSpPr>
        <p:sp>
          <p:nvSpPr>
            <p:cNvPr id="4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42" name="AutoShape 112"/>
          <p:cNvSpPr/>
          <p:nvPr/>
        </p:nvSpPr>
        <p:spPr bwMode="auto">
          <a:xfrm>
            <a:off x="4557424" y="2686921"/>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43" name="组合 42"/>
          <p:cNvGrpSpPr/>
          <p:nvPr/>
        </p:nvGrpSpPr>
        <p:grpSpPr>
          <a:xfrm>
            <a:off x="4614013" y="1828429"/>
            <a:ext cx="190054" cy="277043"/>
            <a:chOff x="2528974" y="2863357"/>
            <a:chExt cx="246811" cy="359779"/>
          </a:xfrm>
          <a:solidFill>
            <a:schemeClr val="bg1"/>
          </a:solidFill>
        </p:grpSpPr>
        <p:sp>
          <p:nvSpPr>
            <p:cNvPr id="50"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1"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52" name="组合 51"/>
          <p:cNvGrpSpPr/>
          <p:nvPr/>
        </p:nvGrpSpPr>
        <p:grpSpPr>
          <a:xfrm flipH="1">
            <a:off x="3472538" y="2772079"/>
            <a:ext cx="201595" cy="201595"/>
            <a:chOff x="2473104" y="2145028"/>
            <a:chExt cx="359165" cy="359165"/>
          </a:xfrm>
          <a:solidFill>
            <a:schemeClr val="bg1"/>
          </a:solidFill>
        </p:grpSpPr>
        <p:sp>
          <p:nvSpPr>
            <p:cNvPr id="53"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54"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2" name="TextBox 61"/>
          <p:cNvSpPr txBox="1"/>
          <p:nvPr/>
        </p:nvSpPr>
        <p:spPr>
          <a:xfrm>
            <a:off x="3716631" y="2236098"/>
            <a:ext cx="1620567" cy="55308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vi-VN" altLang="zh-CN" sz="3000" b="0">
                <a:solidFill>
                  <a:srgbClr val="FF0000"/>
                </a:solidFill>
                <a:latin typeface="Times New Roman" panose="02020603050405020304" charset="0"/>
                <a:ea typeface="+mj-ea"/>
                <a:cs typeface="Times New Roman" panose="02020603050405020304" charset="0"/>
              </a:rPr>
              <a:t>Bài2</a:t>
            </a:r>
          </a:p>
        </p:txBody>
      </p:sp>
      <p:sp>
        <p:nvSpPr>
          <p:cNvPr id="3" name="Text Box 2"/>
          <p:cNvSpPr txBox="1"/>
          <p:nvPr/>
        </p:nvSpPr>
        <p:spPr>
          <a:xfrm>
            <a:off x="6624955" y="2284095"/>
            <a:ext cx="1817370" cy="691515"/>
          </a:xfrm>
          <a:prstGeom prst="rect">
            <a:avLst/>
          </a:prstGeom>
          <a:noFill/>
        </p:spPr>
        <p:txBody>
          <a:bodyPr wrap="square" rtlCol="0" anchor="t">
            <a:spAutoFit/>
          </a:bodyPr>
          <a:lstStyle/>
          <a:p>
            <a:r>
              <a:rPr lang="en-US" sz="1300">
                <a:solidFill>
                  <a:schemeClr val="bg1">
                    <a:lumMod val="50000"/>
                  </a:schemeClr>
                </a:solidFill>
                <a:latin typeface="Times New Roman" panose="02020603050405020304" charset="0"/>
                <a:cs typeface="Times New Roman" panose="02020603050405020304" charset="0"/>
              </a:rPr>
              <a:t>Lý thuyết xác suất liên quan</a:t>
            </a:r>
            <a:br>
              <a:rPr lang="en-US" sz="1300">
                <a:solidFill>
                  <a:schemeClr val="bg1">
                    <a:lumMod val="50000"/>
                  </a:schemeClr>
                </a:solidFill>
                <a:latin typeface="Times New Roman" panose="02020603050405020304" charset="0"/>
                <a:cs typeface="Times New Roman" panose="02020603050405020304" charset="0"/>
              </a:rPr>
            </a:br>
            <a:r>
              <a:rPr lang="en-US" sz="1300">
                <a:solidFill>
                  <a:schemeClr val="bg1">
                    <a:lumMod val="50000"/>
                  </a:schemeClr>
                </a:solidFill>
                <a:latin typeface="Times New Roman" panose="02020603050405020304" charset="0"/>
                <a:cs typeface="Times New Roman" panose="02020603050405020304" charset="0"/>
              </a:rPr>
              <a:t>Giải toán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amond(in)">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7">
                                            <p:txEl>
                                              <p:pRg st="0" end="0"/>
                                            </p:txEl>
                                          </p:spTgt>
                                        </p:tgtEl>
                                        <p:attrNameLst>
                                          <p:attrName>style.visibility</p:attrName>
                                        </p:attrNameLst>
                                      </p:cBhvr>
                                      <p:to>
                                        <p:strVal val="visible"/>
                                      </p:to>
                                    </p:set>
                                    <p:anim calcmode="lin" valueType="num">
                                      <p:cBhvr additive="base">
                                        <p:cTn id="1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animEffect transition="in" filter="diamond(in)">
                                      <p:cBhvr>
                                        <p:cTn id="23" dur="2000"/>
                                        <p:tgtEl>
                                          <p:spTgt spid="4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inVertical)">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47">
                                            <p:txEl>
                                              <p:pRg st="0" end="0"/>
                                            </p:txEl>
                                          </p:spTgt>
                                        </p:tgtEl>
                                        <p:attrNameLst>
                                          <p:attrName>style.visibility</p:attrName>
                                        </p:attrNameLst>
                                      </p:cBhvr>
                                      <p:to>
                                        <p:strVal val="visible"/>
                                      </p:to>
                                    </p:set>
                                    <p:animEffect transition="in" filter="diamond(in)">
                                      <p:cBhvr>
                                        <p:cTn id="33" dur="2000"/>
                                        <p:tgtEl>
                                          <p:spTgt spid="4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diamond(in)">
                                      <p:cBhvr>
                                        <p:cTn id="38" dur="20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9">
                                            <p:txEl>
                                              <p:pRg st="0" end="0"/>
                                            </p:txEl>
                                          </p:spTgt>
                                        </p:tgtEl>
                                        <p:attrNameLst>
                                          <p:attrName>style.visibility</p:attrName>
                                        </p:attrNameLst>
                                      </p:cBhvr>
                                      <p:to>
                                        <p:strVal val="visible"/>
                                      </p:to>
                                    </p:set>
                                    <p:anim calcmode="lin" valueType="num">
                                      <p:cBhvr additive="base">
                                        <p:cTn id="4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8" presetClass="entr" presetSubtype="16" fill="hold" nodeType="clickEffect">
                                  <p:stCondLst>
                                    <p:cond delay="0"/>
                                  </p:stCondLst>
                                  <p:childTnLst>
                                    <p:set>
                                      <p:cBhvr>
                                        <p:cTn id="53" dur="1" fill="hold">
                                          <p:stCondLst>
                                            <p:cond delay="0"/>
                                          </p:stCondLst>
                                        </p:cTn>
                                        <p:tgtEl>
                                          <p:spTgt spid="48">
                                            <p:txEl>
                                              <p:pRg st="0" end="0"/>
                                            </p:txEl>
                                          </p:spTgt>
                                        </p:tgtEl>
                                        <p:attrNameLst>
                                          <p:attrName>style.visibility</p:attrName>
                                        </p:attrNameLst>
                                      </p:cBhvr>
                                      <p:to>
                                        <p:strVal val="visible"/>
                                      </p:to>
                                    </p:set>
                                    <p:animEffect transition="in" filter="diamond(in)">
                                      <p:cBhvr>
                                        <p:cTn id="54" dur="20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4" grpId="0" animBg="1"/>
      <p:bldP spid="34" grpId="1" animBg="1"/>
      <p:bldP spid="22" grpId="1" animBg="1"/>
      <p:bldP spid="23" grpId="1" animBg="1"/>
      <p:bldP spid="26" grpId="1" animBg="1"/>
      <p:bldP spid="30" grpId="1" animBg="1"/>
      <p:bldP spid="38" grpId="1" animBg="1"/>
      <p:bldP spid="42" grpId="1" animBg="1"/>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Box 100"/>
          <p:cNvSpPr txBox="1"/>
          <p:nvPr/>
        </p:nvSpPr>
        <p:spPr>
          <a:xfrm>
            <a:off x="1940560" y="923925"/>
            <a:ext cx="5080000" cy="368300"/>
          </a:xfrm>
          <a:prstGeom prst="rect">
            <a:avLst/>
          </a:prstGeom>
          <a:noFill/>
          <a:ln w="9525">
            <a:noFill/>
          </a:ln>
        </p:spPr>
        <p:txBody>
          <a:bodyPr>
            <a:spAutoFit/>
          </a:bodyPr>
          <a:lstStyle/>
          <a:p>
            <a:pPr indent="0"/>
            <a:r>
              <a:rPr lang="vi-VN" altLang="en-US" b="0" i="1" u="sng">
                <a:latin typeface="Times New Roman" panose="02020603050405020304" charset="0"/>
                <a:ea typeface="SimSun" panose="02010600030101010101" pitchFamily="2" charset="-122"/>
              </a:rPr>
              <a:t>a) </a:t>
            </a:r>
            <a:r>
              <a:rPr lang="en-US" b="0" i="1" u="sng">
                <a:latin typeface="Times New Roman" panose="02020603050405020304" charset="0"/>
                <a:ea typeface="SimSun" panose="02010600030101010101" pitchFamily="2" charset="-122"/>
              </a:rPr>
              <a:t>Giới thiệu nội dung:</a:t>
            </a:r>
            <a:endParaRPr lang="en-US" i="1" u="sng"/>
          </a:p>
        </p:txBody>
      </p:sp>
      <p:sp>
        <p:nvSpPr>
          <p:cNvPr id="5" name="Text Box 4"/>
          <p:cNvSpPr txBox="1"/>
          <p:nvPr/>
        </p:nvSpPr>
        <p:spPr>
          <a:xfrm>
            <a:off x="1757680" y="1511935"/>
            <a:ext cx="5895340" cy="2861310"/>
          </a:xfrm>
          <a:prstGeom prst="rect">
            <a:avLst/>
          </a:prstGeom>
          <a:noFill/>
          <a:ln w="9525">
            <a:noFill/>
          </a:ln>
        </p:spPr>
        <p:txBody>
          <a:bodyPr wrap="square">
            <a:spAutoFit/>
          </a:bodyPr>
          <a:lstStyle/>
          <a:p>
            <a:pPr marL="285750" indent="-285750">
              <a:buFont typeface="Wingdings" panose="05000000000000000000" charset="0"/>
              <a:buChar char="v"/>
            </a:pPr>
            <a:r>
              <a:rPr lang="en-US" b="0">
                <a:latin typeface="Times New Roman" panose="02020603050405020304" charset="0"/>
                <a:cs typeface="Calibri" panose="020F0502020204030204" pitchFamily="34" charset="0"/>
              </a:rPr>
              <a:t>Bài toán thứ hai đưa ta đến với công việc tương lai cho các sinh viên khoa điện hiện giờ. Ở đây, ta sẽ là người tham gia như một kĩ sư cho hệ thống truyền tải điện, có trách nhiệm quản lí, tính toán thời gian kỳ vọng thiếu hụt công suất nguồn LOLE (Loss of Load Expectation) cũng như lượng điện năng kỳ vọng bị thiếu LOEE (Loss of Energy Expectation) trong năm. </a:t>
            </a:r>
            <a:br>
              <a:rPr lang="en-US" b="0">
                <a:latin typeface="Times New Roman" panose="02020603050405020304" charset="0"/>
                <a:cs typeface="Calibri" panose="020F0502020204030204" pitchFamily="34" charset="0"/>
              </a:rPr>
            </a:br>
            <a:r>
              <a:rPr lang="en-US" b="0">
                <a:latin typeface="Times New Roman" panose="02020603050405020304" charset="0"/>
                <a:cs typeface="Calibri" panose="020F0502020204030204" pitchFamily="34" charset="0"/>
              </a:rPr>
              <a:t>Từ các điều kiện như đặc điểm nhà máy phát công suất và nơi tiêu thụ với các đặc tính tải, ta cần xác định các giá trị và rút ra các ý nghĩa để tạo nên phương án phù hợp</a:t>
            </a:r>
            <a:endParaRPr lang="en-US"/>
          </a:p>
        </p:txBody>
      </p:sp>
      <p:sp>
        <p:nvSpPr>
          <p:cNvPr id="2" name="Text Box 1"/>
          <p:cNvSpPr txBox="1"/>
          <p:nvPr/>
        </p:nvSpPr>
        <p:spPr>
          <a:xfrm>
            <a:off x="1621155" y="555625"/>
            <a:ext cx="6062345" cy="368300"/>
          </a:xfrm>
          <a:prstGeom prst="rect">
            <a:avLst/>
          </a:prstGeom>
          <a:noFill/>
        </p:spPr>
        <p:txBody>
          <a:bodyPr wrap="none" rtlCol="0" anchor="t">
            <a:spAutoFit/>
          </a:bodyPr>
          <a:lstStyle/>
          <a:p>
            <a:r>
              <a:rPr lang="vi-VN" altLang="zh-CN" b="1">
                <a:solidFill>
                  <a:schemeClr val="tx1"/>
                </a:solidFill>
                <a:latin typeface="Times New Roman" panose="02020603050405020304" charset="0"/>
                <a:cs typeface="Times New Roman" panose="02020603050405020304" charset="0"/>
                <a:sym typeface="+mn-ea"/>
              </a:rPr>
              <a:t>2.1 </a:t>
            </a:r>
            <a:r>
              <a:rPr lang="zh-CN" altLang="en-US" b="1">
                <a:solidFill>
                  <a:schemeClr val="tx1"/>
                </a:solidFill>
                <a:latin typeface="Times New Roman" panose="02020603050405020304" charset="0"/>
                <a:cs typeface="Times New Roman" panose="02020603050405020304" charset="0"/>
                <a:sym typeface="+mn-ea"/>
              </a:rPr>
              <a:t>Giới thiệu nội dung, ý nghĩa các thông số, giá trị bài toán</a:t>
            </a:r>
          </a:p>
        </p:txBody>
      </p:sp>
    </p:spTree>
  </p:cSld>
  <p:clrMapOvr>
    <a:masterClrMapping/>
  </p:clrMapOvr>
  <p:transition>
    <p:blind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Box 100"/>
          <p:cNvSpPr txBox="1"/>
          <p:nvPr/>
        </p:nvSpPr>
        <p:spPr>
          <a:xfrm>
            <a:off x="1978660" y="574040"/>
            <a:ext cx="5080000" cy="368300"/>
          </a:xfrm>
          <a:prstGeom prst="rect">
            <a:avLst/>
          </a:prstGeom>
          <a:noFill/>
          <a:ln w="9525">
            <a:noFill/>
          </a:ln>
        </p:spPr>
        <p:txBody>
          <a:bodyPr>
            <a:spAutoFit/>
          </a:bodyPr>
          <a:lstStyle/>
          <a:p>
            <a:pPr marL="457200" indent="-457200"/>
            <a:r>
              <a:rPr lang="vi-VN" altLang="en-US" b="0" i="1" u="sng">
                <a:latin typeface="Times New Roman" panose="02020603050405020304" charset="0"/>
                <a:cs typeface="Calibri" panose="020F0502020204030204" pitchFamily="34" charset="0"/>
              </a:rPr>
              <a:t>b) </a:t>
            </a:r>
            <a:r>
              <a:rPr lang="en-US" b="0" i="1" u="sng">
                <a:latin typeface="Times New Roman" panose="02020603050405020304" charset="0"/>
                <a:cs typeface="Calibri" panose="020F0502020204030204" pitchFamily="34" charset="0"/>
              </a:rPr>
              <a:t>Ý nghĩa các thông số</a:t>
            </a:r>
            <a:r>
              <a:rPr lang="vi-VN" altLang="en-US" b="0" i="1" u="sng">
                <a:latin typeface="Times New Roman" panose="02020603050405020304" charset="0"/>
                <a:cs typeface="Calibri" panose="020F0502020204030204" pitchFamily="34" charset="0"/>
              </a:rPr>
              <a:t>:</a:t>
            </a:r>
          </a:p>
        </p:txBody>
      </p:sp>
      <p:sp>
        <p:nvSpPr>
          <p:cNvPr id="2" name="Text Box 1"/>
          <p:cNvSpPr txBox="1"/>
          <p:nvPr/>
        </p:nvSpPr>
        <p:spPr>
          <a:xfrm>
            <a:off x="1978660" y="1064895"/>
            <a:ext cx="5335905" cy="2584450"/>
          </a:xfrm>
          <a:prstGeom prst="rect">
            <a:avLst/>
          </a:prstGeom>
          <a:noFill/>
        </p:spPr>
        <p:txBody>
          <a:bodyPr wrap="square" rtlCol="0" anchor="t">
            <a:spAutoFit/>
          </a:bodyPr>
          <a:lstStyle/>
          <a:p>
            <a:pPr marL="285750" indent="-285750">
              <a:buFont typeface="Wingdings" panose="05000000000000000000" charset="0"/>
              <a:buChar char="v"/>
            </a:pPr>
            <a:r>
              <a:rPr lang="en-US">
                <a:latin typeface="Times New Roman" panose="02020603050405020304" charset="0"/>
                <a:cs typeface="Times New Roman" panose="02020603050405020304" charset="0"/>
              </a:rPr>
              <a:t>Hệ số cưỡng bức FOR:</a:t>
            </a:r>
          </a:p>
          <a:p>
            <a:r>
              <a:rPr lang="en-US">
                <a:latin typeface="Times New Roman" panose="02020603050405020304" charset="0"/>
                <a:cs typeface="Times New Roman" panose="02020603050405020304" charset="0"/>
              </a:rPr>
              <a:t> Trong kỹ thuật điện , mất điện cưỡng bức là tình trạng ngừng hoạt động của trạm điện , đường dây tải điện hoặc đường dây phân phối khi tổ máy phát điện không thể sản xuất được do sự cố bất ngờ</a:t>
            </a:r>
            <a:r>
              <a:rPr lang="vi-VN" altLang="en-US">
                <a:latin typeface="Times New Roman" panose="02020603050405020304" charset="0"/>
                <a:cs typeface="Times New Roman" panose="02020603050405020304" charset="0"/>
              </a:rPr>
              <a:t>.</a:t>
            </a:r>
            <a:br>
              <a:rPr lang="vi-VN" altLang="en-US">
                <a:latin typeface="Times New Roman" panose="02020603050405020304" charset="0"/>
                <a:cs typeface="Times New Roman" panose="02020603050405020304" charset="0"/>
              </a:rPr>
            </a:br>
            <a:r>
              <a:rPr lang="vi-VN" altLang="en-US">
                <a:latin typeface="Times New Roman" panose="02020603050405020304" charset="0"/>
                <a:cs typeface="Times New Roman" panose="02020603050405020304" charset="0"/>
              </a:rPr>
              <a:t>  FOR được định nghĩa là số giờ đơn vị bị mất điện cưỡng bức trên tổng số giờ trong một năm (là tổng số giờ nhà máy điện sẵn sàng phục vụ và số giờ nhà máy điện bị cắt điện cưỡng bức).</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9" y="2068274"/>
            <a:ext cx="2323359" cy="2323359"/>
          </a:xfrm>
          <a:prstGeom prst="rect">
            <a:avLst/>
          </a:prstGeom>
        </p:spPr>
      </p:pic>
      <p:sp>
        <p:nvSpPr>
          <p:cNvPr id="5" name="Cloud Callout 4"/>
          <p:cNvSpPr/>
          <p:nvPr/>
        </p:nvSpPr>
        <p:spPr>
          <a:xfrm>
            <a:off x="6644005" y="705485"/>
            <a:ext cx="1149985" cy="717550"/>
          </a:xfrm>
          <a:prstGeom prst="cloudCallout">
            <a:avLst>
              <a:gd name="adj1" fmla="val 9166"/>
              <a:gd name="adj2" fmla="val 887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00175" y="623570"/>
            <a:ext cx="6500495" cy="3415030"/>
          </a:xfrm>
          <a:prstGeom prst="rect">
            <a:avLst/>
          </a:prstGeom>
          <a:noFill/>
        </p:spPr>
        <p:txBody>
          <a:bodyPr wrap="square" rtlCol="0">
            <a:spAutoFit/>
          </a:bodyPr>
          <a:lstStyle/>
          <a:p>
            <a:pPr marL="285750" indent="-285750">
              <a:buFont typeface="Wingdings" panose="05000000000000000000" charset="0"/>
              <a:buChar char="v"/>
            </a:pPr>
            <a:r>
              <a:rPr lang="vi-VN" altLang="en-US" b="1" dirty="0">
                <a:latin typeface="Times New Roman" panose="02020603050405020304" charset="0"/>
                <a:cs typeface="Times New Roman" panose="02020603050405020304" charset="0"/>
              </a:rPr>
              <a:t>Phụ tải</a:t>
            </a:r>
          </a:p>
          <a:p>
            <a:pPr indent="0">
              <a:buNone/>
            </a:pPr>
            <a:r>
              <a:rPr lang="vi-VN" altLang="en-US" dirty="0">
                <a:latin typeface="Times New Roman" panose="02020603050405020304" charset="0"/>
                <a:cs typeface="Times New Roman" panose="02020603050405020304" charset="0"/>
                <a:sym typeface="+mn-ea"/>
              </a:rPr>
              <a:t>Phụ tải điện là đại lượng đo bằng tổng công suất tiêu thụ của các thiết bị điện trong một thời điểm, đây là hàm số của nhiều yếu tố theo thời gian, không tuân thủ theo một quy luật nhất định và là một thông số quan trọng để lựa chọn các thiết bị của hệ thống điện.</a:t>
            </a:r>
            <a:br>
              <a:rPr lang="vi-VN" altLang="en-US" dirty="0">
                <a:latin typeface="Times New Roman" panose="02020603050405020304" charset="0"/>
                <a:cs typeface="Times New Roman" panose="02020603050405020304" charset="0"/>
                <a:sym typeface="+mn-ea"/>
              </a:rPr>
            </a:br>
            <a:br>
              <a:rPr lang="vi-VN" altLang="en-US" dirty="0">
                <a:latin typeface="Times New Roman" panose="02020603050405020304" charset="0"/>
                <a:cs typeface="Times New Roman" panose="02020603050405020304" charset="0"/>
                <a:sym typeface="+mn-ea"/>
              </a:rPr>
            </a:br>
            <a:r>
              <a:rPr lang="vi-VN" altLang="en-US" dirty="0">
                <a:latin typeface="Times New Roman" panose="02020603050405020304" charset="0"/>
                <a:cs typeface="Times New Roman" panose="02020603050405020304" charset="0"/>
                <a:sym typeface="+mn-ea"/>
              </a:rPr>
              <a:t>Xác định phụ tải điện (phụ tải tính toán</a:t>
            </a:r>
            <a:r>
              <a:rPr lang="vi-VN" altLang="en-US">
                <a:latin typeface="Times New Roman" panose="02020603050405020304" charset="0"/>
                <a:cs typeface="Times New Roman" panose="02020603050405020304" charset="0"/>
                <a:sym typeface="+mn-ea"/>
              </a:rPr>
              <a:t>) xảy </a:t>
            </a:r>
            <a:r>
              <a:rPr lang="vi-VN" altLang="en-US" dirty="0">
                <a:latin typeface="Times New Roman" panose="02020603050405020304" charset="0"/>
                <a:cs typeface="Times New Roman" panose="02020603050405020304" charset="0"/>
                <a:sym typeface="+mn-ea"/>
              </a:rPr>
              <a:t>ra hai trường hợp: Nhỏ hơn phụ tải thực tế thường dẫn đến các sự cố hoặc làm giảm tuổi thọ các thiết bị, là nguy cơ tiềm ẩn cho các sự cố tai nạn sau này. Lớn hơn phụ tải thực tế sẽ gây lãng phí do các thiết bị không được khai thác, sử dụng hết công suất</a:t>
            </a:r>
          </a:p>
          <a:p>
            <a:pPr indent="0">
              <a:buNone/>
            </a:pPr>
            <a:endParaRPr lang="vi-VN" altLang="en-US" dirty="0">
              <a:latin typeface="Times New Roman" panose="02020603050405020304" charset="0"/>
              <a:cs typeface="Times New Roman" panose="02020603050405020304" charset="0"/>
            </a:endParaRPr>
          </a:p>
        </p:txBody>
      </p:sp>
    </p:spTree>
  </p:cSld>
  <p:clrMapOvr>
    <a:masterClrMapping/>
  </p:clrMapOvr>
  <p:transition>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Content Placeholder 100"/>
          <p:cNvPicPr>
            <a:picLocks noGrp="1"/>
          </p:cNvPicPr>
          <p:nvPr>
            <p:ph idx="4294967295"/>
          </p:nvPr>
        </p:nvPicPr>
        <p:blipFill>
          <a:blip r:embed="rId2"/>
          <a:stretch>
            <a:fillRect/>
          </a:stretch>
        </p:blipFill>
        <p:spPr>
          <a:xfrm>
            <a:off x="722630" y="387985"/>
            <a:ext cx="7886700" cy="4267200"/>
          </a:xfrm>
          <a:prstGeom prst="rect">
            <a:avLst/>
          </a:prstGeom>
          <a:noFill/>
          <a:ln w="9525">
            <a:noFill/>
          </a:ln>
        </p:spPr>
      </p:pic>
    </p:spTree>
  </p:cSld>
  <p:clrMapOvr>
    <a:masterClrMapping/>
  </p:clrMapOvr>
  <p:transition>
    <p:wheel spokes="8"/>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2032000" y="592455"/>
            <a:ext cx="5658485" cy="3415030"/>
          </a:xfrm>
          <a:prstGeom prst="rect">
            <a:avLst/>
          </a:prstGeom>
          <a:noFill/>
          <a:ln w="9525">
            <a:noFill/>
          </a:ln>
        </p:spPr>
        <p:txBody>
          <a:bodyPr wrap="square">
            <a:spAutoFit/>
          </a:bodyPr>
          <a:lstStyle/>
          <a:p>
            <a:pPr marL="285750" indent="-285750">
              <a:buFont typeface="Wingdings" panose="05000000000000000000" charset="0"/>
              <a:buChar char="v"/>
            </a:pPr>
            <a:r>
              <a:rPr lang="en-US" b="1">
                <a:latin typeface="Times New Roman" panose="02020603050405020304" charset="0"/>
                <a:cs typeface="Calibri" panose="020F0502020204030204" pitchFamily="34" charset="0"/>
              </a:rPr>
              <a:t>Phụ đỉnh</a:t>
            </a:r>
          </a:p>
          <a:p>
            <a:pPr indent="0">
              <a:buNone/>
            </a:pP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Phụ tải đỉnh là khoảng giá trị công suất tiêu thụ tăng nhanh, đạt trị số cực đại và tồn tại trong thời gian ngắn. Tuỳ theo khoảng thời gian ta đang nghiên cứu mà sẽ định hướng thời điểm phụ tải đỉnh khác nhau.</a:t>
            </a:r>
            <a:br>
              <a:rPr lang="en-US" b="0">
                <a:latin typeface="Times New Roman" panose="02020603050405020304" charset="0"/>
                <a:cs typeface="Calibri" panose="020F0502020204030204" pitchFamily="34" charset="0"/>
              </a:rPr>
            </a:br>
            <a:r>
              <a:rPr lang="vi-VN" altLang="en-US" b="0" u="sng">
                <a:latin typeface="Times New Roman" panose="02020603050405020304" charset="0"/>
                <a:cs typeface="Calibri" panose="020F0502020204030204" pitchFamily="34" charset="0"/>
              </a:rPr>
              <a:t>VD:</a:t>
            </a:r>
            <a:r>
              <a:rPr lang="en-US" b="0">
                <a:latin typeface="Times New Roman" panose="02020603050405020304" charset="0"/>
                <a:cs typeface="Calibri" panose="020F0502020204030204" pitchFamily="34" charset="0"/>
              </a:rPr>
              <a:t> phụ tải đỉnh trong ngày sẽ là các giờ cao điểm 17h đến 20h</a:t>
            </a:r>
            <a:br>
              <a:rPr lang="en-US" b="0">
                <a:latin typeface="Times New Roman" panose="02020603050405020304" charset="0"/>
                <a:cs typeface="Calibri" panose="020F0502020204030204" pitchFamily="34" charset="0"/>
              </a:rPr>
            </a:b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Việc xác định phụ tải đỉnh có vai trò quan trong trong điện tử công suất để có biện pháp bù công suất, tăng công suất hệ thống điện truyền tải, đồng thời có các biện pháp phân bố điện phù hợp.</a:t>
            </a:r>
            <a:br>
              <a:rPr lang="en-US" b="0">
                <a:latin typeface="Times New Roman" panose="02020603050405020304" charset="0"/>
                <a:cs typeface="Calibri" panose="020F0502020204030204" pitchFamily="34" charset="0"/>
              </a:rPr>
            </a:br>
            <a:endParaRPr lang="en-US"/>
          </a:p>
        </p:txBody>
      </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7"/>
          <a:srcRect l="954" t="937" r="-417" b="50104"/>
          <a:stretch>
            <a:fillRect/>
          </a:stretch>
        </p:blipFill>
        <p:spPr>
          <a:xfrm>
            <a:off x="2324100" y="2753360"/>
            <a:ext cx="3520440" cy="1522095"/>
          </a:xfrm>
          <a:prstGeom prst="roundRect">
            <a:avLst/>
          </a:prstGeom>
          <a:noFill/>
          <a:ln w="9525">
            <a:noFill/>
          </a:ln>
        </p:spPr>
      </p:pic>
      <p:pic>
        <p:nvPicPr>
          <p:cNvPr id="6" name="图片 5"/>
          <p:cNvPicPr>
            <a:picLocks noChangeAspect="1"/>
          </p:cNvPicPr>
          <p:nvPr/>
        </p:nvPicPr>
        <p:blipFill rotWithShape="1">
          <a:blip r:embed="rId8" cstate="print">
            <a:extLst>
              <a:ext uri="{28A0092B-C50C-407E-A947-70E740481C1C}">
                <a14:useLocalDpi xmlns:a14="http://schemas.microsoft.com/office/drawing/2010/main" val="0"/>
              </a:ext>
            </a:extLst>
          </a:blip>
          <a:srcRect t="4469" r="62913"/>
          <a:stretch>
            <a:fillRect/>
          </a:stretch>
        </p:blipFill>
        <p:spPr>
          <a:xfrm>
            <a:off x="69215" y="2828925"/>
            <a:ext cx="2254885" cy="2118360"/>
          </a:xfrm>
          <a:prstGeom prst="rect">
            <a:avLst/>
          </a:prstGeom>
        </p:spPr>
      </p:pic>
      <p:sp>
        <p:nvSpPr>
          <p:cNvPr id="4" name="Cloud Callout 3"/>
          <p:cNvSpPr/>
          <p:nvPr/>
        </p:nvSpPr>
        <p:spPr>
          <a:xfrm>
            <a:off x="2909570" y="256540"/>
            <a:ext cx="3068320" cy="1297940"/>
          </a:xfrm>
          <a:prstGeom prst="cloudCallout">
            <a:avLst>
              <a:gd name="adj1" fmla="val -23080"/>
              <a:gd name="adj2" fmla="val 836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altLang="en-US" sz="2600" b="1" u="sng">
                <a:latin typeface="Times New Roman" panose="02020603050405020304" charset="0"/>
                <a:cs typeface="Times New Roman" panose="02020603050405020304" charset="0"/>
              </a:rPr>
              <a:t>Mở đầu</a:t>
            </a:r>
          </a:p>
        </p:txBody>
      </p:sp>
      <p:sp>
        <p:nvSpPr>
          <p:cNvPr id="100" name="Text Box 99"/>
          <p:cNvSpPr txBox="1"/>
          <p:nvPr/>
        </p:nvSpPr>
        <p:spPr>
          <a:xfrm>
            <a:off x="1298575" y="1554480"/>
            <a:ext cx="6042025" cy="1198880"/>
          </a:xfrm>
          <a:prstGeom prst="rect">
            <a:avLst/>
          </a:prstGeom>
          <a:noFill/>
          <a:ln w="9525">
            <a:noFill/>
          </a:ln>
        </p:spPr>
        <p:txBody>
          <a:bodyPr wrap="square">
            <a:spAutoFit/>
          </a:bodyPr>
          <a:lstStyle/>
          <a:p>
            <a:pPr indent="0"/>
            <a:r>
              <a:rPr lang="en-US" b="0" dirty="0">
                <a:latin typeface="Times New Roman" panose="02020603050405020304" charset="0"/>
                <a:cs typeface="Calibri" panose="020F0502020204030204" pitchFamily="34" charset="0"/>
              </a:rPr>
              <a:t>Ta </a:t>
            </a:r>
            <a:r>
              <a:rPr lang="en-US" b="0" dirty="0" err="1">
                <a:latin typeface="Times New Roman" panose="02020603050405020304" charset="0"/>
                <a:cs typeface="Calibri" panose="020F0502020204030204" pitchFamily="34" charset="0"/>
              </a:rPr>
              <a:t>thường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cho</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rằng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những</a:t>
            </a:r>
            <a:r>
              <a:rPr lang="en-US" b="0" dirty="0">
                <a:latin typeface="Times New Roman" panose="02020603050405020304" charset="0"/>
                <a:cs typeface="Calibri" panose="020F0502020204030204" pitchFamily="34" charset="0"/>
              </a:rPr>
              <a:t> con </a:t>
            </a:r>
            <a:r>
              <a:rPr lang="en-US" b="0" dirty="0" err="1">
                <a:latin typeface="Times New Roman" panose="02020603050405020304" charset="0"/>
                <a:cs typeface="Calibri" panose="020F0502020204030204" pitchFamily="34" charset="0"/>
              </a:rPr>
              <a:t>số</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là</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vô</a:t>
            </a:r>
            <a:r>
              <a:rPr lang="en-US" b="0" dirty="0">
                <a:latin typeface="Times New Roman" panose="02020603050405020304" charset="0"/>
                <a:cs typeface="Calibri" panose="020F0502020204030204" pitchFamily="34" charset="0"/>
              </a:rPr>
              <a:t> tri, </a:t>
            </a:r>
            <a:r>
              <a:rPr lang="en-US" b="0" dirty="0" err="1">
                <a:latin typeface="Times New Roman" panose="02020603050405020304" charset="0"/>
                <a:cs typeface="Calibri" panose="020F0502020204030204" pitchFamily="34" charset="0"/>
              </a:rPr>
              <a:t>vô</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giác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là</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khô</a:t>
            </a:r>
            <a:r>
              <a:rPr lang="en-US" b="0" dirty="0">
                <a:latin typeface="Times New Roman" panose="02020603050405020304" charset="0"/>
                <a:cs typeface="Calibri" panose="020F0502020204030204" pitchFamily="34" charset="0"/>
              </a:rPr>
              <a:t> khan hay </a:t>
            </a:r>
            <a:r>
              <a:rPr lang="en-US" b="0" dirty="0" err="1">
                <a:latin typeface="Times New Roman" panose="02020603050405020304" charset="0"/>
                <a:cs typeface="Calibri" panose="020F0502020204030204" pitchFamily="34" charset="0"/>
              </a:rPr>
              <a:t>đơn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thuần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là</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chán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nản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với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chúng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Nhưng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thực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tế</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rằng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chúng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có</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giá</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trị</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vô</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cùng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mạnh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mẽ</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chúng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là</a:t>
            </a:r>
            <a:r>
              <a:rPr lang="en-US" b="0" dirty="0">
                <a:latin typeface="Times New Roman" panose="02020603050405020304" charset="0"/>
                <a:cs typeface="Calibri" panose="020F0502020204030204" pitchFamily="34" charset="0"/>
              </a:rPr>
              <a:t> “ </a:t>
            </a:r>
            <a:r>
              <a:rPr lang="en-US" b="0" dirty="0" err="1">
                <a:latin typeface="Times New Roman" panose="02020603050405020304" charset="0"/>
                <a:cs typeface="Calibri" panose="020F0502020204030204" pitchFamily="34" charset="0"/>
              </a:rPr>
              <a:t>những</a:t>
            </a:r>
            <a:r>
              <a:rPr lang="en-US" b="0" dirty="0">
                <a:latin typeface="Times New Roman" panose="02020603050405020304" charset="0"/>
                <a:cs typeface="Calibri" panose="020F0502020204030204" pitchFamily="34" charset="0"/>
              </a:rPr>
              <a:t> con </a:t>
            </a:r>
            <a:r>
              <a:rPr lang="en-US" b="0" dirty="0" err="1">
                <a:latin typeface="Times New Roman" panose="02020603050405020304" charset="0"/>
                <a:cs typeface="Calibri" panose="020F0502020204030204" pitchFamily="34" charset="0"/>
              </a:rPr>
              <a:t>số</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biết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nói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được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thể</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hiện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giá</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trị</a:t>
            </a:r>
            <a:r>
              <a:rPr lang="en-US" b="0" dirty="0">
                <a:latin typeface="Times New Roman" panose="02020603050405020304" charset="0"/>
                <a:cs typeface="Calibri" panose="020F0502020204030204" pitchFamily="34" charset="0"/>
              </a:rPr>
              <a:t> qua </a:t>
            </a:r>
            <a:r>
              <a:rPr lang="en-US" b="0" dirty="0" err="1">
                <a:latin typeface="Times New Roman" panose="02020603050405020304" charset="0"/>
                <a:cs typeface="Calibri" panose="020F0502020204030204" pitchFamily="34" charset="0"/>
              </a:rPr>
              <a:t>Xác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suất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Thống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kê</a:t>
            </a:r>
            <a:r>
              <a:rPr lang="vi-VN" altLang="en-US" b="0" dirty="0">
                <a:latin typeface="Times New Roman" panose="02020603050405020304" charset="0"/>
                <a:cs typeface="Calibri" panose="020F0502020204030204" pitchFamily="34" charset="0"/>
              </a:rPr>
              <a:t>.</a:t>
            </a:r>
          </a:p>
        </p:txBody>
      </p:sp>
      <p:pic>
        <p:nvPicPr>
          <p:cNvPr id="5" name="Recorded Sound">
            <a:hlinkClick r:id="" action="ppaction://media"/>
            <a:extLst>
              <a:ext uri="{FF2B5EF4-FFF2-40B4-BE49-F238E27FC236}">
                <a16:creationId xmlns:a16="http://schemas.microsoft.com/office/drawing/2014/main" id="{7A7C492B-9EC5-4111-9AC6-E95234B632C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327525" y="2327275"/>
            <a:ext cx="487363" cy="487363"/>
          </a:xfrm>
          <a:prstGeom prst="rect">
            <a:avLst/>
          </a:prstGeom>
        </p:spPr>
      </p:pic>
      <p:pic>
        <p:nvPicPr>
          <p:cNvPr id="8" name="Audio 7">
            <a:hlinkClick r:id="" action="ppaction://media"/>
            <a:extLst>
              <a:ext uri="{FF2B5EF4-FFF2-40B4-BE49-F238E27FC236}">
                <a16:creationId xmlns:a16="http://schemas.microsoft.com/office/drawing/2014/main" id="{66440968-8ABD-4177-822C-BAE2BF1D0694}"/>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912"/>
    </mc:Choice>
    <mc:Fallback xmlns="">
      <p:transition spd="slow" advTm="4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plus(in)">
                                      <p:cBhvr>
                                        <p:cTn id="17" dur="2000"/>
                                        <p:tgtEl>
                                          <p:spTgt spid="100"/>
                                        </p:tgtEl>
                                      </p:cBhvr>
                                    </p:animEffect>
                                  </p:childTnLst>
                                </p:cTn>
                              </p:par>
                              <p:par>
                                <p:cTn id="18" presetID="1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plus(in)">
                                      <p:cBhvr>
                                        <p:cTn id="20" dur="2000"/>
                                        <p:tgtEl>
                                          <p:spTgt spid="7"/>
                                        </p:tgtEl>
                                      </p:cBhvr>
                                    </p:animEffect>
                                  </p:child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1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5"/>
                </p:tgtEl>
              </p:cMediaNode>
            </p:audio>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100" grpId="0"/>
      <p:bldP spid="100" grpId="1"/>
    </p:bldLst>
  </p:timing>
  <p:extLst>
    <p:ext uri="{E180D4A7-C9FB-4DFB-919C-405C955672EB}">
      <p14:showEvtLst xmlns:p14="http://schemas.microsoft.com/office/powerpoint/2010/main">
        <p14:playEvt time="3869" objId="5"/>
        <p14:stopEvt time="4492" objId="5"/>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842135" y="554355"/>
            <a:ext cx="5080000" cy="2306955"/>
          </a:xfrm>
          <a:prstGeom prst="rect">
            <a:avLst/>
          </a:prstGeom>
          <a:noFill/>
          <a:ln w="9525">
            <a:noFill/>
          </a:ln>
        </p:spPr>
        <p:txBody>
          <a:bodyPr>
            <a:spAutoFit/>
          </a:bodyPr>
          <a:lstStyle/>
          <a:p>
            <a:pPr marL="285750" indent="-285750">
              <a:buFont typeface="Wingdings" panose="05000000000000000000" charset="0"/>
              <a:buChar char="v"/>
            </a:pPr>
            <a:r>
              <a:rPr lang="en-US" b="1">
                <a:latin typeface="Times New Roman" panose="02020603050405020304" charset="0"/>
                <a:cs typeface="Calibri" panose="020F0502020204030204" pitchFamily="34" charset="0"/>
              </a:rPr>
              <a:t>Đường cong đặc tính tải</a:t>
            </a:r>
          </a:p>
          <a:p>
            <a:pPr indent="0">
              <a:buNone/>
            </a:pPr>
            <a:r>
              <a:rPr lang="en-US">
                <a:latin typeface="Times New Roman" panose="02020603050405020304" charset="0"/>
                <a:cs typeface="Times New Roman" panose="02020603050405020304" charset="0"/>
              </a:rPr>
              <a:t>Là đồ thị hàm công suất tiêu thụ theo biến thời gian , tuỳ theo muc đích mà ta có các đặc tính tải theo tháng, mùa, năm hay thời gian lớn hơn để theo dõi mức độ tiêu thụ có tốc độ phát triển như thế nào. Từ mỗi đường cong mà ta đọc được các giá trị và có phương án tức thời hoặc lâu dài phù hợp cho nhà máy điện.</a:t>
            </a:r>
          </a:p>
        </p:txBody>
      </p:sp>
      <p:pic>
        <p:nvPicPr>
          <p:cNvPr id="2" name="Picture 1"/>
          <p:cNvPicPr/>
          <p:nvPr/>
        </p:nvPicPr>
        <p:blipFill>
          <a:blip r:embed="rId2"/>
          <a:stretch>
            <a:fillRect/>
          </a:stretch>
        </p:blipFill>
        <p:spPr>
          <a:xfrm>
            <a:off x="1610995" y="2861310"/>
            <a:ext cx="2390775" cy="1812290"/>
          </a:xfrm>
          <a:prstGeom prst="rect">
            <a:avLst/>
          </a:prstGeom>
          <a:noFill/>
          <a:ln w="9525">
            <a:noFill/>
          </a:ln>
        </p:spPr>
      </p:pic>
      <p:sp>
        <p:nvSpPr>
          <p:cNvPr id="103" name="Text Box 102"/>
          <p:cNvSpPr txBox="1"/>
          <p:nvPr/>
        </p:nvSpPr>
        <p:spPr>
          <a:xfrm>
            <a:off x="4306570" y="2689225"/>
            <a:ext cx="3063875" cy="1476375"/>
          </a:xfrm>
          <a:prstGeom prst="rect">
            <a:avLst/>
          </a:prstGeom>
          <a:noFill/>
          <a:ln w="9525">
            <a:noFill/>
          </a:ln>
        </p:spPr>
        <p:txBody>
          <a:bodyPr wrap="square">
            <a:spAutoFit/>
          </a:bodyPr>
          <a:lstStyle/>
          <a:p>
            <a:pPr indent="0"/>
            <a:r>
              <a:rPr lang="en-US" b="0" i="1">
                <a:solidFill>
                  <a:srgbClr val="FF0000"/>
                </a:solidFill>
                <a:latin typeface="Times New Roman" panose="02020603050405020304" charset="0"/>
                <a:cs typeface="Calibri" panose="020F0502020204030204" pitchFamily="34" charset="0"/>
              </a:rPr>
              <a:t>Lưu ý: </a:t>
            </a:r>
            <a:r>
              <a:rPr lang="en-US" b="0">
                <a:solidFill>
                  <a:srgbClr val="FF0000"/>
                </a:solidFill>
                <a:latin typeface="Times New Roman" panose="02020603050405020304" charset="0"/>
                <a:cs typeface="Calibri" panose="020F0502020204030204" pitchFamily="34" charset="0"/>
              </a:rPr>
              <a:t>Ở bài toán này, để đơn giản hoá đồ thị và với mục đích giới thiệu, ta mô hình hoá đường cong đặc tính tải ở dạng phương trình bậc nhất y=ax+b.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 calcmode="lin" valueType="num">
                                      <p:cBhvr additive="base">
                                        <p:cTn id="7" dur="500"/>
                                        <p:tgtEl>
                                          <p:spTgt spid="10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2">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102">
                                            <p:txEl>
                                              <p:pRg st="1" end="1"/>
                                            </p:txEl>
                                          </p:spTgt>
                                        </p:tgtEl>
                                        <p:attrNameLst>
                                          <p:attrName>style.visibility</p:attrName>
                                        </p:attrNameLst>
                                      </p:cBhvr>
                                      <p:to>
                                        <p:strVal val="visible"/>
                                      </p:to>
                                    </p:set>
                                    <p:anim calcmode="lin" valueType="num">
                                      <p:cBhvr additive="base">
                                        <p:cTn id="11" dur="500"/>
                                        <p:tgtEl>
                                          <p:spTgt spid="102">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strVal val="#ppt_w*0.70"/>
                                          </p:val>
                                        </p:tav>
                                        <p:tav tm="100000">
                                          <p:val>
                                            <p:strVal val="#ppt_w"/>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animEffect transition="in" filter="fade">
                                      <p:cBhvr>
                                        <p:cTn id="19" dur="1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1" presetClass="entr" presetSubtype="0" fill="hold" nodeType="clickEffect">
                                  <p:stCondLst>
                                    <p:cond delay="0"/>
                                  </p:stCondLst>
                                  <p:childTnLst>
                                    <p:set>
                                      <p:cBhvr>
                                        <p:cTn id="23" dur="1000">
                                          <p:stCondLst>
                                            <p:cond delay="0"/>
                                          </p:stCondLst>
                                        </p:cTn>
                                        <p:tgtEl>
                                          <p:spTgt spid="1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102"/>
          <p:cNvSpPr txBox="1"/>
          <p:nvPr/>
        </p:nvSpPr>
        <p:spPr>
          <a:xfrm>
            <a:off x="1940560" y="394335"/>
            <a:ext cx="5080000" cy="368300"/>
          </a:xfrm>
          <a:prstGeom prst="rect">
            <a:avLst/>
          </a:prstGeom>
          <a:noFill/>
          <a:ln w="9525">
            <a:noFill/>
          </a:ln>
        </p:spPr>
        <p:txBody>
          <a:bodyPr>
            <a:spAutoFit/>
          </a:bodyPr>
          <a:lstStyle/>
          <a:p>
            <a:pPr indent="0"/>
            <a:r>
              <a:rPr lang="vi-VN" altLang="en-US" b="0" i="1" u="sng">
                <a:latin typeface="Times New Roman" panose="02020603050405020304" charset="0"/>
                <a:ea typeface="SimSun" panose="02010600030101010101" pitchFamily="2" charset="-122"/>
              </a:rPr>
              <a:t>c) </a:t>
            </a:r>
            <a:r>
              <a:rPr lang="en-US" b="0" i="1" u="sng">
                <a:latin typeface="Times New Roman" panose="02020603050405020304" charset="0"/>
                <a:ea typeface="SimSun" panose="02010600030101010101" pitchFamily="2" charset="-122"/>
              </a:rPr>
              <a:t>Giá trị bài toán:</a:t>
            </a:r>
            <a:endParaRPr lang="en-US" u="sng"/>
          </a:p>
        </p:txBody>
      </p:sp>
      <p:sp>
        <p:nvSpPr>
          <p:cNvPr id="2" name="Text Box 1"/>
          <p:cNvSpPr txBox="1"/>
          <p:nvPr/>
        </p:nvSpPr>
        <p:spPr>
          <a:xfrm>
            <a:off x="1742440" y="864235"/>
            <a:ext cx="5885815" cy="3415030"/>
          </a:xfrm>
          <a:prstGeom prst="rect">
            <a:avLst/>
          </a:prstGeom>
          <a:noFill/>
          <a:ln w="9525">
            <a:noFill/>
          </a:ln>
        </p:spPr>
        <p:txBody>
          <a:bodyPr wrap="square">
            <a:spAutoFit/>
          </a:bodyPr>
          <a:lstStyle/>
          <a:p>
            <a:pPr marL="285750" indent="-285750">
              <a:buFont typeface="Arial" panose="020B0604020202020204" pitchFamily="34" charset="0"/>
              <a:buChar char="•"/>
            </a:pPr>
            <a:r>
              <a:rPr lang="en-US" b="0" dirty="0" err="1">
                <a:latin typeface="Times New Roman" panose="02020603050405020304" charset="0"/>
                <a:cs typeface="Calibri" panose="020F0502020204030204" pitchFamily="34" charset="0"/>
              </a:rPr>
              <a:t>Về</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mặt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học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thuật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bài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toán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cho</a:t>
            </a:r>
            <a:r>
              <a:rPr lang="en-US" b="0" dirty="0">
                <a:latin typeface="Times New Roman" panose="02020603050405020304" charset="0"/>
                <a:cs typeface="Calibri" panose="020F0502020204030204" pitchFamily="34" charset="0"/>
              </a:rPr>
              <a:t> ta </a:t>
            </a:r>
            <a:r>
              <a:rPr lang="en-US" b="0" dirty="0" err="1">
                <a:latin typeface="Times New Roman" panose="02020603050405020304" charset="0"/>
                <a:cs typeface="Calibri" panose="020F0502020204030204" pitchFamily="34" charset="0"/>
              </a:rPr>
              <a:t>tổng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ôn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lại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kiến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thức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của</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xác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suất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lẫn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thống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kê</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từ</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giá</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trị</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độ</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lệch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chuẫn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cách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tính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xác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suất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đầy</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đủ</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xác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suất</a:t>
            </a:r>
            <a:r>
              <a:rPr lang="en-US" b="0" dirty="0">
                <a:latin typeface="Times New Roman" panose="02020603050405020304" charset="0"/>
                <a:cs typeface="Calibri" panose="020F0502020204030204" pitchFamily="34" charset="0"/>
              </a:rPr>
              <a:t> Bernoulli </a:t>
            </a:r>
            <a:r>
              <a:rPr lang="en-US" b="0" dirty="0" err="1">
                <a:latin typeface="Times New Roman" panose="02020603050405020304" charset="0"/>
                <a:cs typeface="Calibri" panose="020F0502020204030204" pitchFamily="34" charset="0"/>
              </a:rPr>
              <a:t>lẫn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hình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thức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phân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phối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chuẩn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phân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phối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nhị</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thức</a:t>
            </a:r>
            <a:r>
              <a:rPr lang="en-US" b="0" dirty="0">
                <a:latin typeface="Times New Roman" panose="02020603050405020304" charset="0"/>
                <a:cs typeface="Calibri" panose="020F0502020204030204" pitchFamily="34" charset="0"/>
              </a:rPr>
              <a:t>.</a:t>
            </a:r>
          </a:p>
          <a:p>
            <a:pPr indent="0">
              <a:buFont typeface="Arial" panose="020B0604020202020204" pitchFamily="34" charset="0"/>
              <a:buNone/>
            </a:pPr>
            <a:endParaRPr lang="en-US" b="0" dirty="0">
              <a:latin typeface="Times New Roman" panose="02020603050405020304" charset="0"/>
              <a:cs typeface="Calibri" panose="020F0502020204030204" pitchFamily="34" charset="0"/>
            </a:endParaRPr>
          </a:p>
          <a:p>
            <a:pPr marL="285750" indent="-285750">
              <a:buFont typeface="Arial" panose="020B0604020202020204" pitchFamily="34" charset="0"/>
              <a:buChar char="•"/>
            </a:pPr>
            <a:r>
              <a:rPr lang="en-US" dirty="0" err="1">
                <a:latin typeface="Times New Roman" panose="02020603050405020304" charset="0"/>
                <a:cs typeface="Times New Roman" panose="02020603050405020304" charset="0"/>
              </a:rPr>
              <a:t>Về</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mặt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thực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tế</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bài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toán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giúp</a:t>
            </a:r>
            <a:r>
              <a:rPr lang="en-US" dirty="0">
                <a:latin typeface="Times New Roman" panose="02020603050405020304" charset="0"/>
                <a:cs typeface="Times New Roman" panose="02020603050405020304" charset="0"/>
              </a:rPr>
              <a:t> ta </a:t>
            </a:r>
            <a:r>
              <a:rPr lang="en-US" dirty="0" err="1">
                <a:latin typeface="Times New Roman" panose="02020603050405020304" charset="0"/>
                <a:cs typeface="Times New Roman" panose="02020603050405020304" charset="0"/>
              </a:rPr>
              <a:t>có</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cái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nhìn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tổng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quan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về</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hệ</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thống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truyền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tải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công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suất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và</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các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vấn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đề</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phát</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sinh</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trong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quá</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trình</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này</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tạo</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nên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giá</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trị</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nói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lên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vai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trò</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và</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nhiệm</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vụ</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cho</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người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kỹ</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sư</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quản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lí</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hệ</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thống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truyền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tải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công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suất</a:t>
            </a:r>
            <a:r>
              <a:rPr lang="en-US" dirty="0">
                <a:latin typeface="Times New Roman" panose="02020603050405020304" charset="0"/>
                <a:cs typeface="Times New Roman" panose="02020603050405020304" charset="0"/>
              </a:rPr>
              <a:t>.</a:t>
            </a:r>
            <a:r>
              <a:rPr lang="vi-VN" alt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Bên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cạnh</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đó</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là</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vai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trò</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người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kỹ</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sư</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khi</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tính</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toán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cân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bằng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giữa</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việc</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xây</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dựng</a:t>
            </a:r>
            <a:r>
              <a:rPr lang="en-US" dirty="0">
                <a:latin typeface="Times New Roman" panose="02020603050405020304" charset="0"/>
                <a:cs typeface="Times New Roman" panose="02020603050405020304" charset="0"/>
              </a:rPr>
              <a:t> bao </a:t>
            </a:r>
            <a:r>
              <a:rPr lang="en-US" dirty="0" err="1">
                <a:latin typeface="Times New Roman" panose="02020603050405020304" charset="0"/>
                <a:cs typeface="Times New Roman" panose="02020603050405020304" charset="0"/>
              </a:rPr>
              <a:t>nhiêu</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tổ</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máy</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và</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nhu</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cầu</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điện</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năng</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của</a:t>
            </a:r>
            <a:r>
              <a:rPr lang="en-US" dirty="0">
                <a:latin typeface="Times New Roman" panose="02020603050405020304" charset="0"/>
                <a:cs typeface="Times New Roman" panose="02020603050405020304" charset="0"/>
              </a:rPr>
              <a:t> </a:t>
            </a:r>
            <a:r>
              <a:rPr lang="en-US" dirty="0" err="1">
                <a:latin typeface="Times New Roman" panose="02020603050405020304" charset="0"/>
                <a:cs typeface="Times New Roman" panose="02020603050405020304" charset="0"/>
              </a:rPr>
              <a:t>vùng</a:t>
            </a:r>
            <a:endParaRPr lang="en-US" dirty="0">
              <a:latin typeface="Times New Roman" panose="02020603050405020304" charset="0"/>
              <a:cs typeface="Times New Roman" panose="02020603050405020304"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102"/>
          <p:cNvSpPr txBox="1"/>
          <p:nvPr/>
        </p:nvSpPr>
        <p:spPr>
          <a:xfrm>
            <a:off x="2032000" y="501015"/>
            <a:ext cx="5080000" cy="368300"/>
          </a:xfrm>
          <a:prstGeom prst="rect">
            <a:avLst/>
          </a:prstGeom>
          <a:noFill/>
          <a:ln w="9525">
            <a:noFill/>
          </a:ln>
        </p:spPr>
        <p:txBody>
          <a:bodyPr>
            <a:spAutoFit/>
          </a:bodyPr>
          <a:lstStyle/>
          <a:p>
            <a:pPr marL="457200" indent="-457200"/>
            <a:r>
              <a:rPr lang="vi-VN" altLang="en-US" b="1">
                <a:latin typeface="Times New Roman" panose="02020603050405020304" charset="0"/>
                <a:cs typeface="Calibri" panose="020F0502020204030204" pitchFamily="34" charset="0"/>
              </a:rPr>
              <a:t>2.1</a:t>
            </a:r>
            <a:r>
              <a:rPr lang="en-US" b="1">
                <a:latin typeface="Times New Roman" panose="02020603050405020304" charset="0"/>
                <a:cs typeface="Calibri" panose="020F0502020204030204" pitchFamily="34" charset="0"/>
              </a:rPr>
              <a:t>. Trình bày hướng làm, cách giải.</a:t>
            </a:r>
            <a:endParaRPr lang="en-US"/>
          </a:p>
        </p:txBody>
      </p:sp>
      <p:sp>
        <p:nvSpPr>
          <p:cNvPr id="2" name="Text Box 1"/>
          <p:cNvSpPr txBox="1"/>
          <p:nvPr/>
        </p:nvSpPr>
        <p:spPr>
          <a:xfrm>
            <a:off x="1856740" y="949960"/>
            <a:ext cx="5080000" cy="368300"/>
          </a:xfrm>
          <a:prstGeom prst="rect">
            <a:avLst/>
          </a:prstGeom>
          <a:noFill/>
          <a:ln w="9525">
            <a:noFill/>
          </a:ln>
        </p:spPr>
        <p:txBody>
          <a:bodyPr>
            <a:spAutoFit/>
          </a:bodyPr>
          <a:lstStyle/>
          <a:p>
            <a:pPr marL="457200" indent="-457200"/>
            <a:r>
              <a:rPr lang="vi-VN" altLang="en-US" b="0" i="1" u="sng">
                <a:latin typeface="Times New Roman" panose="02020603050405020304" charset="0"/>
                <a:cs typeface="Calibri" panose="020F0502020204030204" pitchFamily="34" charset="0"/>
              </a:rPr>
              <a:t>a)</a:t>
            </a:r>
            <a:r>
              <a:rPr lang="en-US" b="0" i="1" u="sng">
                <a:latin typeface="Times New Roman" panose="02020603050405020304" charset="0"/>
                <a:cs typeface="Calibri" panose="020F0502020204030204" pitchFamily="34" charset="0"/>
              </a:rPr>
              <a:t> Lý thuyết xác suất liên quan:</a:t>
            </a:r>
            <a:endParaRPr lang="en-US" u="sng"/>
          </a:p>
        </p:txBody>
      </p:sp>
      <p:grpSp>
        <p:nvGrpSpPr>
          <p:cNvPr id="7" name="Group 6"/>
          <p:cNvGrpSpPr/>
          <p:nvPr/>
        </p:nvGrpSpPr>
        <p:grpSpPr>
          <a:xfrm>
            <a:off x="2032000" y="1424305"/>
            <a:ext cx="5528168" cy="1198520"/>
            <a:chOff x="3200" y="2243"/>
            <a:chExt cx="8170" cy="1594"/>
          </a:xfrm>
        </p:grpSpPr>
        <p:sp>
          <p:nvSpPr>
            <p:cNvPr id="3" name="Text Box 2"/>
            <p:cNvSpPr txBox="1"/>
            <p:nvPr/>
          </p:nvSpPr>
          <p:spPr>
            <a:xfrm>
              <a:off x="3200" y="2243"/>
              <a:ext cx="8170" cy="1594"/>
            </a:xfrm>
            <a:prstGeom prst="rect">
              <a:avLst/>
            </a:prstGeom>
            <a:noFill/>
            <a:ln w="9525">
              <a:noFill/>
            </a:ln>
          </p:spPr>
          <p:txBody>
            <a:bodyPr wrap="square">
              <a:spAutoFit/>
            </a:bodyPr>
            <a:lstStyle/>
            <a:p>
              <a:pPr marL="285750" indent="-285750">
                <a:buFont typeface="Wingdings" panose="05000000000000000000" charset="0"/>
                <a:buChar char="§"/>
              </a:pPr>
              <a:r>
                <a:rPr lang="en-US" b="0" u="sng">
                  <a:latin typeface="Times New Roman" panose="02020603050405020304" charset="0"/>
                  <a:cs typeface="Calibri" panose="020F0502020204030204" pitchFamily="34" charset="0"/>
                </a:rPr>
                <a:t>Xác suất đầy đủ:</a:t>
              </a:r>
            </a:p>
            <a:p>
              <a:pPr indent="0">
                <a:buNone/>
              </a:pPr>
              <a:r>
                <a:rPr lang="en-US" b="0">
                  <a:latin typeface="Times New Roman" panose="02020603050405020304" charset="0"/>
                  <a:cs typeface="Calibri" panose="020F0502020204030204" pitchFamily="34" charset="0"/>
                </a:rPr>
                <a:t>Giả sử ta có nhóm đầy đủ các biến cố </a:t>
              </a:r>
              <a:r>
                <a:rPr lang="vi-VN" altLang="en-US" b="0">
                  <a:latin typeface="Times New Roman" panose="02020603050405020304" charset="0"/>
                  <a:cs typeface="Calibri" panose="020F0502020204030204" pitchFamily="34" charset="0"/>
                </a:rPr>
                <a:t>               </a:t>
              </a:r>
              <a:r>
                <a:rPr lang="en-US">
                  <a:latin typeface="Times New Roman" panose="02020603050405020304" charset="0"/>
                  <a:cs typeface="Calibri" panose="020F0502020204030204" pitchFamily="34" charset="0"/>
                  <a:sym typeface="+mn-ea"/>
                </a:rPr>
                <a:t> ( nghĩa là 2 biến cố bất kỳ đều xung khắc với nhau và tổng của n biến cố này tương đương với biến cố chắc chắn:</a:t>
              </a:r>
              <a:endParaRPr lang="vi-VN" altLang="en-US" b="0">
                <a:latin typeface="Times New Roman" panose="02020603050405020304" charset="0"/>
                <a:cs typeface="Calibri" panose="020F0502020204030204" pitchFamily="34" charset="0"/>
              </a:endParaRPr>
            </a:p>
          </p:txBody>
        </p:sp>
        <p:pic>
          <p:nvPicPr>
            <p:cNvPr id="4" name="Picture 3"/>
            <p:cNvPicPr/>
            <p:nvPr/>
          </p:nvPicPr>
          <p:blipFill>
            <a:blip r:embed="rId2"/>
            <a:stretch>
              <a:fillRect/>
            </a:stretch>
          </p:blipFill>
          <p:spPr>
            <a:xfrm>
              <a:off x="8577" y="2652"/>
              <a:ext cx="1232" cy="395"/>
            </a:xfrm>
            <a:prstGeom prst="rect">
              <a:avLst/>
            </a:prstGeom>
            <a:noFill/>
            <a:ln w="9525">
              <a:noFill/>
            </a:ln>
          </p:spPr>
        </p:pic>
      </p:grpSp>
      <p:pic>
        <p:nvPicPr>
          <p:cNvPr id="5" name="Picture 4"/>
          <p:cNvPicPr/>
          <p:nvPr/>
        </p:nvPicPr>
        <p:blipFill>
          <a:blip r:embed="rId3"/>
          <a:stretch>
            <a:fillRect/>
          </a:stretch>
        </p:blipFill>
        <p:spPr>
          <a:xfrm>
            <a:off x="3848735" y="2564765"/>
            <a:ext cx="1590040" cy="288925"/>
          </a:xfrm>
          <a:prstGeom prst="rect">
            <a:avLst/>
          </a:prstGeom>
          <a:noFill/>
          <a:ln w="9525">
            <a:noFill/>
          </a:ln>
        </p:spPr>
      </p:pic>
      <p:sp>
        <p:nvSpPr>
          <p:cNvPr id="105" name="Text Box 104"/>
          <p:cNvSpPr txBox="1"/>
          <p:nvPr/>
        </p:nvSpPr>
        <p:spPr>
          <a:xfrm>
            <a:off x="2126615" y="2728595"/>
            <a:ext cx="5118735" cy="1476375"/>
          </a:xfrm>
          <a:prstGeom prst="rect">
            <a:avLst/>
          </a:prstGeom>
          <a:noFill/>
          <a:ln w="9525">
            <a:noFill/>
          </a:ln>
        </p:spPr>
        <p:txBody>
          <a:bodyPr wrap="square">
            <a:spAutoFit/>
          </a:bodyPr>
          <a:lstStyle/>
          <a:p>
            <a:pPr indent="400050"/>
            <a:r>
              <a:rPr lang="en-US" b="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Biến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cố</a:t>
            </a:r>
            <a:r>
              <a:rPr lang="en-US" b="0" dirty="0">
                <a:latin typeface="Times New Roman" panose="02020603050405020304" charset="0"/>
                <a:cs typeface="Calibri" panose="020F0502020204030204" pitchFamily="34" charset="0"/>
              </a:rPr>
              <a:t> A </a:t>
            </a:r>
            <a:r>
              <a:rPr lang="en-US" b="0" dirty="0" err="1">
                <a:latin typeface="Times New Roman" panose="02020603050405020304" charset="0"/>
                <a:cs typeface="Calibri" panose="020F0502020204030204" pitchFamily="34" charset="0"/>
              </a:rPr>
              <a:t>cần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tìm</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xác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suất</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quan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hệ</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với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nhóm</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đầy</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đủ</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như</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sau</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Biến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cố</a:t>
            </a:r>
            <a:r>
              <a:rPr lang="en-US" b="0" dirty="0">
                <a:latin typeface="Times New Roman" panose="02020603050405020304" charset="0"/>
                <a:cs typeface="Calibri" panose="020F0502020204030204" pitchFamily="34" charset="0"/>
              </a:rPr>
              <a:t> A </a:t>
            </a:r>
            <a:r>
              <a:rPr lang="en-US" b="0" dirty="0" err="1">
                <a:latin typeface="Times New Roman" panose="02020603050405020304" charset="0"/>
                <a:cs typeface="Calibri" panose="020F0502020204030204" pitchFamily="34" charset="0"/>
              </a:rPr>
              <a:t>xẩy</a:t>
            </a:r>
            <a:r>
              <a:rPr lang="en-US" b="0" dirty="0">
                <a:latin typeface="Times New Roman" panose="02020603050405020304" charset="0"/>
                <a:cs typeface="Calibri" panose="020F0502020204030204" pitchFamily="34" charset="0"/>
              </a:rPr>
              <a:t> ra </a:t>
            </a:r>
            <a:r>
              <a:rPr lang="en-US" b="0" dirty="0" err="1">
                <a:latin typeface="Times New Roman" panose="02020603050405020304" charset="0"/>
                <a:cs typeface="Calibri" panose="020F0502020204030204" pitchFamily="34" charset="0"/>
              </a:rPr>
              <a:t>thì</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suy</a:t>
            </a:r>
            <a:r>
              <a:rPr lang="en-US" b="0" dirty="0">
                <a:latin typeface="Times New Roman" panose="02020603050405020304" charset="0"/>
                <a:cs typeface="Calibri" panose="020F0502020204030204" pitchFamily="34" charset="0"/>
              </a:rPr>
              <a:t> ra </a:t>
            </a:r>
            <a:r>
              <a:rPr lang="en-US" b="0" dirty="0" err="1">
                <a:latin typeface="Times New Roman" panose="02020603050405020304" charset="0"/>
                <a:cs typeface="Calibri" panose="020F0502020204030204" pitchFamily="34" charset="0"/>
              </a:rPr>
              <a:t>xảy</a:t>
            </a:r>
            <a:r>
              <a:rPr lang="en-US" b="0" dirty="0">
                <a:latin typeface="Times New Roman" panose="02020603050405020304" charset="0"/>
                <a:cs typeface="Calibri" panose="020F0502020204030204" pitchFamily="34" charset="0"/>
              </a:rPr>
              <a:t> ra </a:t>
            </a:r>
            <a:r>
              <a:rPr lang="en-US" b="0" dirty="0" err="1">
                <a:latin typeface="Times New Roman" panose="02020603050405020304" charset="0"/>
                <a:cs typeface="Calibri" panose="020F0502020204030204" pitchFamily="34" charset="0"/>
              </a:rPr>
              <a:t>biến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cố</a:t>
            </a:r>
            <a:r>
              <a:rPr lang="en-US" b="0" dirty="0">
                <a:latin typeface="Times New Roman" panose="02020603050405020304" charset="0"/>
                <a:cs typeface="Calibri" panose="020F0502020204030204" pitchFamily="34" charset="0"/>
              </a:rPr>
              <a:t> Bi </a:t>
            </a:r>
            <a:r>
              <a:rPr lang="en-US" b="0" dirty="0" err="1">
                <a:latin typeface="Times New Roman" panose="02020603050405020304" charset="0"/>
                <a:cs typeface="Calibri" panose="020F0502020204030204" pitchFamily="34" charset="0"/>
              </a:rPr>
              <a:t>nào</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đó</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còn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ngược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lại</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nếu</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xảy</a:t>
            </a:r>
            <a:r>
              <a:rPr lang="en-US" b="0" dirty="0">
                <a:latin typeface="Times New Roman" panose="02020603050405020304" charset="0"/>
                <a:cs typeface="Calibri" panose="020F0502020204030204" pitchFamily="34" charset="0"/>
              </a:rPr>
              <a:t> ra </a:t>
            </a:r>
            <a:r>
              <a:rPr lang="en-US" b="0" dirty="0" err="1">
                <a:latin typeface="Times New Roman" panose="02020603050405020304" charset="0"/>
                <a:cs typeface="Calibri" panose="020F0502020204030204" pitchFamily="34" charset="0"/>
              </a:rPr>
              <a:t>biến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cố</a:t>
            </a:r>
            <a:r>
              <a:rPr lang="en-US" b="0" dirty="0">
                <a:latin typeface="Times New Roman" panose="02020603050405020304" charset="0"/>
                <a:cs typeface="Calibri" panose="020F0502020204030204" pitchFamily="34" charset="0"/>
              </a:rPr>
              <a:t> Bi </a:t>
            </a:r>
            <a:r>
              <a:rPr lang="en-US" b="0" dirty="0" err="1">
                <a:latin typeface="Times New Roman" panose="02020603050405020304" charset="0"/>
                <a:cs typeface="Calibri" panose="020F0502020204030204" pitchFamily="34" charset="0"/>
              </a:rPr>
              <a:t>nào</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đó</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thì</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chưa</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khẳng</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định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biến</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cố</a:t>
            </a:r>
            <a:r>
              <a:rPr lang="en-US" b="0" dirty="0">
                <a:latin typeface="Times New Roman" panose="02020603050405020304" charset="0"/>
                <a:cs typeface="Calibri" panose="020F0502020204030204" pitchFamily="34" charset="0"/>
              </a:rPr>
              <a:t> A </a:t>
            </a:r>
            <a:r>
              <a:rPr lang="en-US" b="0" dirty="0" err="1">
                <a:latin typeface="Times New Roman" panose="02020603050405020304" charset="0"/>
                <a:cs typeface="Calibri" panose="020F0502020204030204" pitchFamily="34" charset="0"/>
              </a:rPr>
              <a:t>xảy</a:t>
            </a:r>
            <a:r>
              <a:rPr lang="en-US" b="0" dirty="0">
                <a:latin typeface="Times New Roman" panose="02020603050405020304" charset="0"/>
                <a:cs typeface="Calibri" panose="020F0502020204030204" pitchFamily="34" charset="0"/>
              </a:rPr>
              <a:t> ra. Khi </a:t>
            </a:r>
            <a:r>
              <a:rPr lang="en-US" b="0" dirty="0" err="1">
                <a:latin typeface="Times New Roman" panose="02020603050405020304" charset="0"/>
                <a:cs typeface="Calibri" panose="020F0502020204030204" pitchFamily="34" charset="0"/>
              </a:rPr>
              <a:t>đó</a:t>
            </a:r>
            <a:r>
              <a:rPr lang="en-US" b="0" dirty="0">
                <a:latin typeface="Times New Roman" panose="02020603050405020304" charset="0"/>
                <a:cs typeface="Calibri" panose="020F0502020204030204" pitchFamily="34" charset="0"/>
              </a:rPr>
              <a:t> P(A) </a:t>
            </a:r>
            <a:r>
              <a:rPr lang="en-US" b="0" dirty="0" err="1">
                <a:latin typeface="Times New Roman" panose="02020603050405020304" charset="0"/>
                <a:cs typeface="Calibri" panose="020F0502020204030204" pitchFamily="34" charset="0"/>
              </a:rPr>
              <a:t>được</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tính</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như</a:t>
            </a:r>
            <a:r>
              <a:rPr lang="en-US" b="0" dirty="0">
                <a:latin typeface="Times New Roman" panose="02020603050405020304" charset="0"/>
                <a:cs typeface="Calibri" panose="020F0502020204030204" pitchFamily="34" charset="0"/>
              </a:rPr>
              <a:t> </a:t>
            </a:r>
            <a:r>
              <a:rPr lang="en-US" b="0" dirty="0" err="1">
                <a:latin typeface="Times New Roman" panose="02020603050405020304" charset="0"/>
                <a:cs typeface="Calibri" panose="020F0502020204030204" pitchFamily="34" charset="0"/>
              </a:rPr>
              <a:t>sau</a:t>
            </a:r>
            <a:r>
              <a:rPr lang="en-US" b="0" dirty="0">
                <a:latin typeface="Times New Roman" panose="02020603050405020304" charset="0"/>
                <a:cs typeface="Calibri" panose="020F0502020204030204" pitchFamily="34" charset="0"/>
              </a:rPr>
              <a:t>:</a:t>
            </a:r>
            <a:endParaRPr lang="en-US" dirty="0"/>
          </a:p>
        </p:txBody>
      </p:sp>
      <p:pic>
        <p:nvPicPr>
          <p:cNvPr id="6" name="Picture 5"/>
          <p:cNvPicPr/>
          <p:nvPr/>
        </p:nvPicPr>
        <p:blipFill>
          <a:blip r:embed="rId4"/>
          <a:stretch>
            <a:fillRect/>
          </a:stretch>
        </p:blipFill>
        <p:spPr>
          <a:xfrm>
            <a:off x="3444240" y="4100195"/>
            <a:ext cx="2125980" cy="448945"/>
          </a:xfrm>
          <a:prstGeom prst="rect">
            <a:avLst/>
          </a:prstGeom>
          <a:noFill/>
          <a:ln w="9525">
            <a:solidFill>
              <a:srgbClr val="FF0000"/>
            </a:solidFill>
          </a:ln>
          <a:effectLst>
            <a:glow rad="63500">
              <a:schemeClr val="accent1">
                <a:satMod val="175000"/>
                <a:alpha val="40000"/>
              </a:schemeClr>
            </a:glow>
          </a:effec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1000"/>
                                        <p:tgtEl>
                                          <p:spTgt spid="105"/>
                                        </p:tgtEl>
                                      </p:cBhvr>
                                    </p:animEffect>
                                    <p:anim calcmode="lin" valueType="num">
                                      <p:cBhvr>
                                        <p:cTn id="13" dur="1000" fill="hold"/>
                                        <p:tgtEl>
                                          <p:spTgt spid="105"/>
                                        </p:tgtEl>
                                        <p:attrNameLst>
                                          <p:attrName>ppt_x</p:attrName>
                                        </p:attrNameLst>
                                      </p:cBhvr>
                                      <p:tavLst>
                                        <p:tav tm="0">
                                          <p:val>
                                            <p:strVal val="#ppt_x"/>
                                          </p:val>
                                        </p:tav>
                                        <p:tav tm="100000">
                                          <p:val>
                                            <p:strVal val="#ppt_x"/>
                                          </p:val>
                                        </p:tav>
                                      </p:tavLst>
                                    </p:anim>
                                    <p:anim calcmode="lin" valueType="num">
                                      <p:cBhvr>
                                        <p:cTn id="14"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3"/>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940560" y="653415"/>
            <a:ext cx="5080000" cy="3415030"/>
          </a:xfrm>
          <a:prstGeom prst="rect">
            <a:avLst/>
          </a:prstGeom>
          <a:noFill/>
          <a:ln w="9525">
            <a:noFill/>
          </a:ln>
        </p:spPr>
        <p:txBody>
          <a:bodyPr>
            <a:spAutoFit/>
          </a:bodyPr>
          <a:lstStyle/>
          <a:p>
            <a:pPr marL="285750" indent="-285750">
              <a:buFont typeface="Wingdings" panose="05000000000000000000" charset="0"/>
              <a:buChar char="§"/>
            </a:pPr>
            <a:r>
              <a:rPr lang="en-US" b="0" u="sng">
                <a:latin typeface="Times New Roman" panose="02020603050405020304" charset="0"/>
                <a:cs typeface="Calibri" panose="020F0502020204030204" pitchFamily="34" charset="0"/>
              </a:rPr>
              <a:t>Phân phối nhị thức</a:t>
            </a:r>
            <a:r>
              <a:rPr lang="vi-VN" altLang="en-US" b="0" u="sng">
                <a:latin typeface="Times New Roman" panose="02020603050405020304" charset="0"/>
                <a:cs typeface="Calibri" panose="020F0502020204030204" pitchFamily="34" charset="0"/>
              </a:rPr>
              <a:t>:</a:t>
            </a:r>
            <a:endParaRPr lang="en-US" b="0" u="sng">
              <a:latin typeface="Times New Roman" panose="02020603050405020304" charset="0"/>
              <a:cs typeface="Calibri" panose="020F0502020204030204" pitchFamily="34" charset="0"/>
            </a:endParaRPr>
          </a:p>
          <a:p>
            <a:pPr indent="0">
              <a:buNone/>
            </a:pPr>
            <a:r>
              <a:rPr lang="en-US">
                <a:latin typeface="Times New Roman" panose="02020603050405020304" charset="0"/>
                <a:cs typeface="Times New Roman" panose="02020603050405020304" charset="0"/>
              </a:rPr>
              <a:t>Phân phối nhị thức (binomial distribution) là một phân phối xác suất tóm tắt khả năng để một giá trị lấy một trong hai giá trị độc lập trong một tập hợp các tham số hoặc giả định nhất định</a:t>
            </a:r>
            <a:br>
              <a:rPr lang="en-US">
                <a:latin typeface="Times New Roman" panose="02020603050405020304" charset="0"/>
                <a:cs typeface="Times New Roman" panose="02020603050405020304" charset="0"/>
              </a:rPr>
            </a:br>
            <a:endParaRPr lang="en-US">
              <a:latin typeface="Times New Roman" panose="02020603050405020304" charset="0"/>
              <a:cs typeface="Times New Roman" panose="02020603050405020304" charset="0"/>
            </a:endParaRPr>
          </a:p>
          <a:p>
            <a:pPr indent="0">
              <a:buNone/>
            </a:pPr>
            <a:r>
              <a:rPr lang="vi-VN" altLang="en-US">
                <a:latin typeface="Times New Roman" panose="02020603050405020304" charset="0"/>
                <a:cs typeface="Times New Roman" panose="02020603050405020304" charset="0"/>
              </a:rPr>
              <a:t>L</a:t>
            </a:r>
            <a:r>
              <a:rPr lang="en-US">
                <a:latin typeface="Times New Roman" panose="02020603050405020304" charset="0"/>
                <a:cs typeface="Times New Roman" panose="02020603050405020304" charset="0"/>
              </a:rPr>
              <a:t>à một dạng phân phối rời rạc thường dùng trong thống kê, ngược lại của các dạng phân phối liên tục như phân phối chuẩn. Điều này là vì phân phối nhị thức chỉ tính đến hai trường hợp, thường được thể hiện là 1 (cho thành công) hoặc 0 (cho thất bại) trong một số lượng lần thử</a:t>
            </a:r>
            <a:r>
              <a:rPr lang="vi-VN" altLang="en-US">
                <a:latin typeface="Times New Roman" panose="02020603050405020304" charset="0"/>
                <a:cs typeface="Times New Roman" panose="02020603050405020304" charset="0"/>
              </a:rPr>
              <a:t>.</a:t>
            </a:r>
          </a:p>
        </p:txBody>
      </p:sp>
    </p:spTree>
  </p:cSld>
  <p:clrMapOvr>
    <a:masterClrMapping/>
  </p:clrMapOvr>
  <p:transition>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256030" y="640715"/>
            <a:ext cx="6442075" cy="2584450"/>
          </a:xfrm>
          <a:prstGeom prst="rect">
            <a:avLst/>
          </a:prstGeom>
          <a:noFill/>
          <a:ln w="9525">
            <a:noFill/>
          </a:ln>
        </p:spPr>
        <p:txBody>
          <a:bodyPr wrap="square">
            <a:spAutoFit/>
          </a:bodyPr>
          <a:lstStyle/>
          <a:p>
            <a:pPr indent="400050"/>
            <a:r>
              <a:rPr lang="en-US" b="0">
                <a:latin typeface="Times New Roman" panose="02020603050405020304" charset="0"/>
                <a:cs typeface="Calibri" panose="020F0502020204030204" pitchFamily="34" charset="0"/>
              </a:rPr>
              <a:t>Phân phối nhị thức thể hiện xác suất để x thành công trong n phép thử, với xác suất thành công p của mỗi phép thử.</a:t>
            </a:r>
          </a:p>
          <a:p>
            <a:pPr indent="400050"/>
            <a:endParaRPr lang="en-US" b="0">
              <a:latin typeface="Times New Roman" panose="02020603050405020304" charset="0"/>
              <a:cs typeface="Calibri" panose="020F0502020204030204" pitchFamily="34" charset="0"/>
            </a:endParaRPr>
          </a:p>
          <a:p>
            <a:pPr indent="400050"/>
            <a:r>
              <a:rPr lang="en-US" b="0">
                <a:latin typeface="Times New Roman" panose="02020603050405020304" charset="0"/>
                <a:cs typeface="Calibri" panose="020F0502020204030204" pitchFamily="34" charset="0"/>
              </a:rPr>
              <a:t>Phân phối nhị thức được tính bằng cách nhân xác suất thành công p lũy thừa số lần thành công k với xác suất thất bại lũy thừa chênh lệch giữa số lần thử n và số lần thành công. Sau đó, nhân với tổ hợp giữa số lần thử và số lần thành công vì số lần thành công có thể được phân bố bất kì trong số lần thử</a:t>
            </a:r>
          </a:p>
          <a:p>
            <a:endParaRPr lang="en-US"/>
          </a:p>
        </p:txBody>
      </p:sp>
      <p:pic>
        <p:nvPicPr>
          <p:cNvPr id="74" name="Picture 74"/>
          <p:cNvPicPr>
            <a:picLocks noChangeAspect="1"/>
          </p:cNvPicPr>
          <p:nvPr/>
        </p:nvPicPr>
        <p:blipFill>
          <a:blip r:embed="rId2"/>
          <a:stretch>
            <a:fillRect/>
          </a:stretch>
        </p:blipFill>
        <p:spPr>
          <a:xfrm>
            <a:off x="2080260" y="2961640"/>
            <a:ext cx="4742815" cy="1510665"/>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06">
                                            <p:txEl>
                                              <p:pRg st="0" end="0"/>
                                            </p:txEl>
                                          </p:spTgt>
                                        </p:tgtEl>
                                        <p:attrNameLst>
                                          <p:attrName>style.visibility</p:attrName>
                                        </p:attrNameLst>
                                      </p:cBhvr>
                                      <p:to>
                                        <p:strVal val="visible"/>
                                      </p:to>
                                    </p:set>
                                    <p:anim calcmode="discrete" valueType="clr">
                                      <p:cBhvr override="childStyle">
                                        <p:cTn id="7" dur="80"/>
                                        <p:tgtEl>
                                          <p:spTgt spid="10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0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2032000" y="607695"/>
            <a:ext cx="5080000" cy="368300"/>
          </a:xfrm>
          <a:prstGeom prst="rect">
            <a:avLst/>
          </a:prstGeom>
          <a:noFill/>
          <a:ln w="9525">
            <a:noFill/>
          </a:ln>
        </p:spPr>
        <p:txBody>
          <a:bodyPr>
            <a:spAutoFit/>
          </a:bodyPr>
          <a:lstStyle/>
          <a:p>
            <a:pPr marL="285750" indent="-285750">
              <a:buFont typeface="Wingdings" panose="05000000000000000000" charset="0"/>
              <a:buChar char="§"/>
            </a:pPr>
            <a:r>
              <a:rPr lang="en-US" b="0" u="sng">
                <a:latin typeface="Times New Roman" panose="02020603050405020304" charset="0"/>
                <a:cs typeface="Calibri" panose="020F0502020204030204" pitchFamily="34" charset="0"/>
              </a:rPr>
              <a:t>Phân phối chuẩn:</a:t>
            </a:r>
            <a:endParaRPr lang="en-US" u="sng"/>
          </a:p>
        </p:txBody>
      </p:sp>
      <p:sp>
        <p:nvSpPr>
          <p:cNvPr id="2" name="Text Box 1"/>
          <p:cNvSpPr txBox="1"/>
          <p:nvPr/>
        </p:nvSpPr>
        <p:spPr>
          <a:xfrm>
            <a:off x="1507490" y="1107440"/>
            <a:ext cx="5923915" cy="1476375"/>
          </a:xfrm>
          <a:prstGeom prst="rect">
            <a:avLst/>
          </a:prstGeom>
          <a:noFill/>
          <a:ln w="9525">
            <a:noFill/>
          </a:ln>
        </p:spPr>
        <p:txBody>
          <a:bodyPr wrap="square">
            <a:spAutoFit/>
          </a:bodyPr>
          <a:lstStyle/>
          <a:p>
            <a:pPr indent="400050"/>
            <a:r>
              <a:rPr lang="en-US" b="0">
                <a:latin typeface="Times New Roman" panose="02020603050405020304" charset="0"/>
                <a:cs typeface="Calibri" panose="020F0502020204030204" pitchFamily="34" charset="0"/>
              </a:rPr>
              <a:t>Phân phối chuẩn (Normal distribution) được nêu ra bởi một người Anh gốc</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Pháp tên là Abraham de Moivre</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(1733). Sau đó Gauss, một nhà toán học ngưới</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Đức, đã dùng luật phân phối chuẩn để nghiên cứu các dữ liệu về thiên văn học</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(1809) và do vậy cũng được gọi là phân phối Gauss. </a:t>
            </a:r>
            <a:endParaRPr lang="en-US"/>
          </a:p>
        </p:txBody>
      </p:sp>
      <p:pic>
        <p:nvPicPr>
          <p:cNvPr id="3" name="Picture 2"/>
          <p:cNvPicPr/>
          <p:nvPr/>
        </p:nvPicPr>
        <p:blipFill>
          <a:blip r:embed="rId2"/>
          <a:stretch>
            <a:fillRect/>
          </a:stretch>
        </p:blipFill>
        <p:spPr>
          <a:xfrm>
            <a:off x="1660525" y="2583815"/>
            <a:ext cx="1637030" cy="1995805"/>
          </a:xfrm>
          <a:prstGeom prst="rect">
            <a:avLst/>
          </a:prstGeom>
          <a:noFill/>
          <a:ln w="9525">
            <a:noFill/>
          </a:ln>
        </p:spPr>
      </p:pic>
      <p:sp>
        <p:nvSpPr>
          <p:cNvPr id="5" name="Text Box 4"/>
          <p:cNvSpPr txBox="1"/>
          <p:nvPr/>
        </p:nvSpPr>
        <p:spPr>
          <a:xfrm>
            <a:off x="3297555" y="2798445"/>
            <a:ext cx="1710690" cy="645160"/>
          </a:xfrm>
          <a:prstGeom prst="rect">
            <a:avLst/>
          </a:prstGeom>
          <a:noFill/>
        </p:spPr>
        <p:txBody>
          <a:bodyPr wrap="square" rtlCol="0" anchor="t">
            <a:spAutoFit/>
          </a:bodyPr>
          <a:lstStyle/>
          <a:p>
            <a:r>
              <a:rPr lang="en-US">
                <a:gradFill>
                  <a:gsLst>
                    <a:gs pos="0">
                      <a:srgbClr val="007BD3"/>
                    </a:gs>
                    <a:gs pos="100000">
                      <a:srgbClr val="034373"/>
                    </a:gs>
                  </a:gsLst>
                  <a:lin scaled="0"/>
                </a:gradFill>
                <a:latin typeface="Times New Roman" panose="02020603050405020304" charset="0"/>
                <a:cs typeface="Calibri" panose="020F0502020204030204" pitchFamily="34" charset="0"/>
                <a:sym typeface="+mn-ea"/>
              </a:rPr>
              <a:t>Abraham de Moivre</a:t>
            </a:r>
          </a:p>
        </p:txBody>
      </p:sp>
      <p:pic>
        <p:nvPicPr>
          <p:cNvPr id="101" name="Picture 100"/>
          <p:cNvPicPr/>
          <p:nvPr/>
        </p:nvPicPr>
        <p:blipFill>
          <a:blip r:embed="rId3"/>
          <a:stretch>
            <a:fillRect/>
          </a:stretch>
        </p:blipFill>
        <p:spPr>
          <a:xfrm>
            <a:off x="4932680" y="2618105"/>
            <a:ext cx="2179320" cy="1341120"/>
          </a:xfrm>
          <a:prstGeom prst="rect">
            <a:avLst/>
          </a:prstGeom>
          <a:noFill/>
          <a:ln w="9525">
            <a:noFill/>
          </a:ln>
        </p:spPr>
      </p:pic>
      <p:sp>
        <p:nvSpPr>
          <p:cNvPr id="7" name="Text Box 6"/>
          <p:cNvSpPr txBox="1"/>
          <p:nvPr/>
        </p:nvSpPr>
        <p:spPr>
          <a:xfrm>
            <a:off x="5509260" y="3993515"/>
            <a:ext cx="741680" cy="368300"/>
          </a:xfrm>
          <a:prstGeom prst="rect">
            <a:avLst/>
          </a:prstGeom>
          <a:noFill/>
        </p:spPr>
        <p:txBody>
          <a:bodyPr wrap="none" rtlCol="0" anchor="t">
            <a:spAutoFit/>
          </a:bodyPr>
          <a:lstStyle/>
          <a:p>
            <a:r>
              <a:rPr lang="en-US">
                <a:gradFill>
                  <a:gsLst>
                    <a:gs pos="0">
                      <a:srgbClr val="012D86"/>
                    </a:gs>
                    <a:gs pos="100000">
                      <a:srgbClr val="0E2557"/>
                    </a:gs>
                  </a:gsLst>
                  <a:lin scaled="0"/>
                </a:gradFill>
                <a:latin typeface="Times New Roman" panose="02020603050405020304" charset="0"/>
                <a:cs typeface="Calibri" panose="020F0502020204030204" pitchFamily="34" charset="0"/>
                <a:sym typeface="+mn-ea"/>
              </a:rPr>
              <a:t>Gauss</a:t>
            </a:r>
          </a:p>
        </p:txBody>
      </p:sp>
    </p:spTree>
  </p:cSld>
  <p:clrMapOvr>
    <a:masterClrMapping/>
  </p:clrMapOvr>
  <mc:AlternateContent xmlns:mc="http://schemas.openxmlformats.org/markup-compatibility/2006" xmlns:p14="http://schemas.microsoft.com/office/powerpoint/2010/main">
    <mc:Choice Requires="p14">
      <p:transition>
        <p14:prism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p:cTn id="19" dur="1000" fill="hold"/>
                                        <p:tgtEl>
                                          <p:spTgt spid="101"/>
                                        </p:tgtEl>
                                        <p:attrNameLst>
                                          <p:attrName>ppt_w</p:attrName>
                                        </p:attrNameLst>
                                      </p:cBhvr>
                                      <p:tavLst>
                                        <p:tav tm="0">
                                          <p:val>
                                            <p:fltVal val="0"/>
                                          </p:val>
                                        </p:tav>
                                        <p:tav tm="100000">
                                          <p:val>
                                            <p:strVal val="#ppt_w"/>
                                          </p:val>
                                        </p:tav>
                                      </p:tavLst>
                                    </p:anim>
                                    <p:anim calcmode="lin" valueType="num">
                                      <p:cBhvr>
                                        <p:cTn id="20" dur="1000" fill="hold"/>
                                        <p:tgtEl>
                                          <p:spTgt spid="101"/>
                                        </p:tgtEl>
                                        <p:attrNameLst>
                                          <p:attrName>ppt_h</p:attrName>
                                        </p:attrNameLst>
                                      </p:cBhvr>
                                      <p:tavLst>
                                        <p:tav tm="0">
                                          <p:val>
                                            <p:fltVal val="0"/>
                                          </p:val>
                                        </p:tav>
                                        <p:tav tm="100000">
                                          <p:val>
                                            <p:strVal val="#ppt_h"/>
                                          </p:val>
                                        </p:tav>
                                      </p:tavLst>
                                    </p:anim>
                                    <p:anim calcmode="lin" valueType="num">
                                      <p:cBhvr>
                                        <p:cTn id="21" dur="1000" fill="hold"/>
                                        <p:tgtEl>
                                          <p:spTgt spid="101"/>
                                        </p:tgtEl>
                                        <p:attrNameLst>
                                          <p:attrName>style.rotation</p:attrName>
                                        </p:attrNameLst>
                                      </p:cBhvr>
                                      <p:tavLst>
                                        <p:tav tm="0">
                                          <p:val>
                                            <p:fltVal val="90"/>
                                          </p:val>
                                        </p:tav>
                                        <p:tav tm="100000">
                                          <p:val>
                                            <p:fltVal val="0"/>
                                          </p:val>
                                        </p:tav>
                                      </p:tavLst>
                                    </p:anim>
                                    <p:animEffect transition="in" filter="fade">
                                      <p:cBhvr>
                                        <p:cTn id="22" dur="1000"/>
                                        <p:tgtEl>
                                          <p:spTgt spid="10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custDataLst>
              <p:tags r:id="rId1"/>
            </p:custDataLst>
          </p:nvPr>
        </p:nvSpPr>
        <p:spPr>
          <a:xfrm>
            <a:off x="1628775" y="479425"/>
            <a:ext cx="5726430" cy="1198880"/>
          </a:xfrm>
          <a:prstGeom prst="rect">
            <a:avLst/>
          </a:prstGeom>
          <a:noFill/>
          <a:ln w="9525">
            <a:noFill/>
          </a:ln>
        </p:spPr>
        <p:txBody>
          <a:bodyPr wrap="square">
            <a:spAutoFit/>
          </a:bodyPr>
          <a:lstStyle/>
          <a:p>
            <a:pPr indent="228600"/>
            <a:r>
              <a:rPr lang="en-US" b="0">
                <a:latin typeface="Times New Roman" panose="02020603050405020304" charset="0"/>
                <a:cs typeface="Calibri" panose="020F0502020204030204" pitchFamily="34" charset="0"/>
              </a:rPr>
              <a:t>Hai thông số quan trọng trong một phân phối là giá trị trung tâm hay gọi là</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trung bình µ và phương sai </a:t>
            </a:r>
            <a:r>
              <a:rPr lang="en-US" b="0">
                <a:solidFill>
                  <a:srgbClr val="000000"/>
                </a:solidFill>
                <a:latin typeface="Symbol" panose="05050102010706020507" charset="0"/>
              </a:rPr>
              <a:t>s</a:t>
            </a:r>
            <a:r>
              <a:rPr lang="en-US" b="0">
                <a:solidFill>
                  <a:srgbClr val="000000"/>
                </a:solidFill>
                <a:latin typeface="Arial" panose="020B0604020202020204" pitchFamily="34" charset="0"/>
                <a:cs typeface="Calibri" panose="020F0502020204030204" pitchFamily="34" charset="0"/>
              </a:rPr>
              <a:t>2</a:t>
            </a:r>
            <a:r>
              <a:rPr lang="vi-VN" altLang="en-US" b="0">
                <a:solidFill>
                  <a:srgbClr val="000000"/>
                </a:solidFill>
                <a:latin typeface="Arial" panose="020B0604020202020204" pitchFamily="34" charset="0"/>
                <a:cs typeface="Calibri" panose="020F0502020204030204" pitchFamily="34" charset="0"/>
              </a:rPr>
              <a:t> </a:t>
            </a:r>
            <a:r>
              <a:rPr lang="en-US" b="0">
                <a:latin typeface="Times New Roman" panose="02020603050405020304" charset="0"/>
                <a:cs typeface="Calibri" panose="020F0502020204030204" pitchFamily="34" charset="0"/>
              </a:rPr>
              <a:t>(hoặc độ lệch chuẩn</a:t>
            </a:r>
            <a:r>
              <a:rPr lang="en-US" b="0">
                <a:solidFill>
                  <a:srgbClr val="000000"/>
                </a:solidFill>
                <a:latin typeface="Arial" panose="020B0604020202020204" pitchFamily="34" charset="0"/>
                <a:cs typeface="Calibri" panose="020F0502020204030204" pitchFamily="34" charset="0"/>
              </a:rPr>
              <a:t> </a:t>
            </a:r>
            <a:r>
              <a:rPr lang="en-US" b="0">
                <a:solidFill>
                  <a:srgbClr val="000000"/>
                </a:solidFill>
                <a:latin typeface="Symbol" panose="05050102010706020507" charset="0"/>
              </a:rPr>
              <a:t>s</a:t>
            </a:r>
            <a:r>
              <a:rPr lang="en-US" b="0">
                <a:latin typeface="Times New Roman" panose="02020603050405020304" charset="0"/>
                <a:cs typeface="Calibri" panose="020F0502020204030204" pitchFamily="34" charset="0"/>
              </a:rPr>
              <a:t>) và thường biểu thị bằng X ~ N (µ,</a:t>
            </a:r>
            <a:r>
              <a:rPr lang="en-US" b="0" u="sng">
                <a:solidFill>
                  <a:srgbClr val="0563C1"/>
                </a:solidFill>
                <a:latin typeface="Calibri" panose="020F0502020204030204" pitchFamily="34" charset="0"/>
                <a:cs typeface="Times New Roman" panose="02020603050405020304" charset="0"/>
              </a:rPr>
              <a:t> </a:t>
            </a:r>
            <a:r>
              <a:rPr lang="en-US" b="0">
                <a:solidFill>
                  <a:srgbClr val="000000"/>
                </a:solidFill>
                <a:latin typeface="Symbol" panose="05050102010706020507" charset="0"/>
              </a:rPr>
              <a:t>s</a:t>
            </a:r>
            <a:r>
              <a:rPr lang="en-US" b="0">
                <a:solidFill>
                  <a:srgbClr val="000000"/>
                </a:solidFill>
                <a:latin typeface="Arial" panose="020B0604020202020204" pitchFamily="34" charset="0"/>
                <a:cs typeface="Calibri" panose="020F0502020204030204" pitchFamily="34" charset="0"/>
              </a:rPr>
              <a:t>2</a:t>
            </a:r>
            <a:r>
              <a:rPr lang="en-US" b="0">
                <a:latin typeface="Times New Roman" panose="02020603050405020304" charset="0"/>
                <a:cs typeface="Calibri" panose="020F0502020204030204" pitchFamily="34" charset="0"/>
              </a:rPr>
              <a:t>) (N viết tắt từ normal).</a:t>
            </a:r>
            <a:endParaRPr lang="en-US"/>
          </a:p>
        </p:txBody>
      </p:sp>
      <p:pic>
        <p:nvPicPr>
          <p:cNvPr id="2" name="Picture 1"/>
          <p:cNvPicPr>
            <a:picLocks noChangeAspect="1"/>
          </p:cNvPicPr>
          <p:nvPr/>
        </p:nvPicPr>
        <p:blipFill>
          <a:blip r:embed="rId3"/>
          <a:stretch>
            <a:fillRect/>
          </a:stretch>
        </p:blipFill>
        <p:spPr>
          <a:xfrm>
            <a:off x="3676015" y="1423035"/>
            <a:ext cx="2597150" cy="1187450"/>
          </a:xfrm>
          <a:prstGeom prst="rect">
            <a:avLst/>
          </a:prstGeom>
        </p:spPr>
      </p:pic>
      <p:sp>
        <p:nvSpPr>
          <p:cNvPr id="4" name="Text Box 3"/>
          <p:cNvSpPr txBox="1"/>
          <p:nvPr/>
        </p:nvSpPr>
        <p:spPr>
          <a:xfrm>
            <a:off x="1689735" y="2761298"/>
            <a:ext cx="5080000" cy="1198880"/>
          </a:xfrm>
          <a:prstGeom prst="rect">
            <a:avLst/>
          </a:prstGeom>
          <a:noFill/>
          <a:ln w="9525">
            <a:noFill/>
          </a:ln>
        </p:spPr>
        <p:txBody>
          <a:bodyPr>
            <a:spAutoFit/>
          </a:bodyPr>
          <a:lstStyle/>
          <a:p>
            <a:pPr indent="228600"/>
            <a:r>
              <a:rPr lang="en-US" b="0">
                <a:latin typeface="Times New Roman" panose="02020603050405020304" charset="0"/>
                <a:cs typeface="Calibri" panose="020F0502020204030204" pitchFamily="34" charset="0"/>
              </a:rPr>
              <a:t>Nếu phân phối chuẩn được chuẩn hóa với trung bình µ =0 và độ lệch chuẩn</a:t>
            </a:r>
            <a:r>
              <a:rPr lang="vi-VN" altLang="en-US" b="0">
                <a:latin typeface="Times New Roman" panose="02020603050405020304" charset="0"/>
                <a:cs typeface="Calibri" panose="020F0502020204030204" pitchFamily="34" charset="0"/>
              </a:rPr>
              <a:t> </a:t>
            </a:r>
            <a:r>
              <a:rPr lang="en-US" b="0">
                <a:solidFill>
                  <a:srgbClr val="000000"/>
                </a:solidFill>
                <a:latin typeface="Symbol" panose="05050102010706020507" charset="0"/>
              </a:rPr>
              <a:t>s</a:t>
            </a:r>
            <a:r>
              <a:rPr lang="en-US" b="0">
                <a:latin typeface="Times New Roman" panose="02020603050405020304" charset="0"/>
                <a:cs typeface="Calibri" panose="020F0502020204030204" pitchFamily="34" charset="0"/>
              </a:rPr>
              <a:t>=1, được viết tắt là:</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 Z ~ N (µ =0,</a:t>
            </a:r>
            <a:r>
              <a:rPr lang="en-US" b="0">
                <a:solidFill>
                  <a:srgbClr val="000000"/>
                </a:solidFill>
                <a:latin typeface="Symbol" panose="05050102010706020507" charset="0"/>
                <a:cs typeface="Calibri" panose="020F0502020204030204" pitchFamily="34" charset="0"/>
              </a:rPr>
              <a:t> </a:t>
            </a:r>
            <a:r>
              <a:rPr lang="en-US" b="0">
                <a:solidFill>
                  <a:srgbClr val="000000"/>
                </a:solidFill>
                <a:latin typeface="Symbol" panose="05050102010706020507" charset="0"/>
              </a:rPr>
              <a:t>s</a:t>
            </a:r>
            <a:r>
              <a:rPr lang="en-US" b="0">
                <a:latin typeface="Times New Roman" panose="02020603050405020304" charset="0"/>
                <a:cs typeface="Calibri" panose="020F0502020204030204" pitchFamily="34" charset="0"/>
              </a:rPr>
              <a:t> =1), được gọi là phân phối chuẩn chuẩn hóa</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(standardized normal distribution)</a:t>
            </a:r>
            <a:endParaRPr lang="en-US"/>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dissolve">
                                      <p:cBhvr>
                                        <p:cTn id="7" dur="500"/>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580">
                                          <p:stCondLst>
                                            <p:cond delay="0"/>
                                          </p:stCondLst>
                                        </p:cTn>
                                        <p:tgtEl>
                                          <p:spTgt spid="4">
                                            <p:txEl>
                                              <p:pRg st="0" end="0"/>
                                            </p:txEl>
                                          </p:spTgt>
                                        </p:tgtEl>
                                      </p:cBhvr>
                                    </p:animEffect>
                                    <p:anim calcmode="lin" valueType="num">
                                      <p:cBhvr>
                                        <p:cTn id="19"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4">
                                            <p:txEl>
                                              <p:pRg st="0" end="0"/>
                                            </p:txEl>
                                          </p:spTgt>
                                        </p:tgtEl>
                                      </p:cBhvr>
                                      <p:to x="100000" y="60000"/>
                                    </p:animScale>
                                    <p:animScale>
                                      <p:cBhvr>
                                        <p:cTn id="25" dur="166" decel="50000">
                                          <p:stCondLst>
                                            <p:cond delay="676"/>
                                          </p:stCondLst>
                                        </p:cTn>
                                        <p:tgtEl>
                                          <p:spTgt spid="4">
                                            <p:txEl>
                                              <p:pRg st="0" end="0"/>
                                            </p:txEl>
                                          </p:spTgt>
                                        </p:tgtEl>
                                      </p:cBhvr>
                                      <p:to x="100000" y="100000"/>
                                    </p:animScale>
                                    <p:animScale>
                                      <p:cBhvr>
                                        <p:cTn id="26" dur="26">
                                          <p:stCondLst>
                                            <p:cond delay="1312"/>
                                          </p:stCondLst>
                                        </p:cTn>
                                        <p:tgtEl>
                                          <p:spTgt spid="4">
                                            <p:txEl>
                                              <p:pRg st="0" end="0"/>
                                            </p:txEl>
                                          </p:spTgt>
                                        </p:tgtEl>
                                      </p:cBhvr>
                                      <p:to x="100000" y="80000"/>
                                    </p:animScale>
                                    <p:animScale>
                                      <p:cBhvr>
                                        <p:cTn id="27" dur="166" decel="50000">
                                          <p:stCondLst>
                                            <p:cond delay="1338"/>
                                          </p:stCondLst>
                                        </p:cTn>
                                        <p:tgtEl>
                                          <p:spTgt spid="4">
                                            <p:txEl>
                                              <p:pRg st="0" end="0"/>
                                            </p:txEl>
                                          </p:spTgt>
                                        </p:tgtEl>
                                      </p:cBhvr>
                                      <p:to x="100000" y="100000"/>
                                    </p:animScale>
                                    <p:animScale>
                                      <p:cBhvr>
                                        <p:cTn id="28" dur="26">
                                          <p:stCondLst>
                                            <p:cond delay="1642"/>
                                          </p:stCondLst>
                                        </p:cTn>
                                        <p:tgtEl>
                                          <p:spTgt spid="4">
                                            <p:txEl>
                                              <p:pRg st="0" end="0"/>
                                            </p:txEl>
                                          </p:spTgt>
                                        </p:tgtEl>
                                      </p:cBhvr>
                                      <p:to x="100000" y="90000"/>
                                    </p:animScale>
                                    <p:animScale>
                                      <p:cBhvr>
                                        <p:cTn id="29" dur="166" decel="50000">
                                          <p:stCondLst>
                                            <p:cond delay="1668"/>
                                          </p:stCondLst>
                                        </p:cTn>
                                        <p:tgtEl>
                                          <p:spTgt spid="4">
                                            <p:txEl>
                                              <p:pRg st="0" end="0"/>
                                            </p:txEl>
                                          </p:spTgt>
                                        </p:tgtEl>
                                      </p:cBhvr>
                                      <p:to x="100000" y="100000"/>
                                    </p:animScale>
                                    <p:animScale>
                                      <p:cBhvr>
                                        <p:cTn id="30" dur="26">
                                          <p:stCondLst>
                                            <p:cond delay="1808"/>
                                          </p:stCondLst>
                                        </p:cTn>
                                        <p:tgtEl>
                                          <p:spTgt spid="4">
                                            <p:txEl>
                                              <p:pRg st="0" end="0"/>
                                            </p:txEl>
                                          </p:spTgt>
                                        </p:tgtEl>
                                      </p:cBhvr>
                                      <p:to x="100000" y="95000"/>
                                    </p:animScale>
                                    <p:animScale>
                                      <p:cBhvr>
                                        <p:cTn id="31"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872615" y="371475"/>
            <a:ext cx="5080000" cy="36830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Một số tính chất với phân phối chuẩn:</a:t>
            </a:r>
            <a:endParaRPr lang="en-US"/>
          </a:p>
        </p:txBody>
      </p:sp>
      <p:sp>
        <p:nvSpPr>
          <p:cNvPr id="3" name="Text Box 2"/>
          <p:cNvSpPr txBox="1"/>
          <p:nvPr/>
        </p:nvSpPr>
        <p:spPr>
          <a:xfrm>
            <a:off x="1602105" y="739775"/>
            <a:ext cx="5940425" cy="3415030"/>
          </a:xfrm>
          <a:prstGeom prst="rect">
            <a:avLst/>
          </a:prstGeom>
          <a:noFill/>
          <a:ln w="9525">
            <a:noFill/>
          </a:ln>
        </p:spPr>
        <p:txBody>
          <a:bodyPr wrap="square">
            <a:spAutoFit/>
          </a:bodyPr>
          <a:lstStyle/>
          <a:p>
            <a:pPr indent="285750"/>
            <a:r>
              <a:rPr lang="en-US" b="0">
                <a:latin typeface="Times New Roman" panose="02020603050405020304" charset="0"/>
                <a:cs typeface="Calibri" panose="020F0502020204030204" pitchFamily="34" charset="0"/>
              </a:rPr>
              <a:t>Khoảng giá trị ước lượng:</a:t>
            </a:r>
          </a:p>
          <a:p>
            <a:pPr indent="285750"/>
            <a:r>
              <a:rPr lang="en-US" b="0">
                <a:latin typeface="Times New Roman" panose="02020603050405020304" charset="0"/>
                <a:cs typeface="Calibri" panose="020F0502020204030204" pitchFamily="34" charset="0"/>
              </a:rPr>
              <a:t>68.26894921371% của diện tích dưới đường cong là nằm trong khoảng 1 lần độ lệch chuẩn tính từ trị trung bình (tức là khoảng</a:t>
            </a:r>
            <a:r>
              <a:rPr lang="vi-VN" altLang="en-US" b="0">
                <a:latin typeface="Times New Roman" panose="02020603050405020304" charset="0"/>
                <a:cs typeface="Calibri" panose="020F0502020204030204" pitchFamily="34" charset="0"/>
              </a:rPr>
              <a:t>                      </a:t>
            </a:r>
          </a:p>
          <a:p>
            <a:pPr indent="285750"/>
            <a:r>
              <a:rPr lang="vi-VN" altLang="en-US" b="0">
                <a:latin typeface="Times New Roman" panose="02020603050405020304" charset="0"/>
                <a:cs typeface="Calibri" panose="020F0502020204030204" pitchFamily="34" charset="0"/>
              </a:rPr>
              <a:t>95.44997361036% của diện tích dưới đường cong là nằm trong khoảng 2 lần độ lệch chuẩn (µ - 2</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 ; µ +2</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 )</a:t>
            </a:r>
          </a:p>
          <a:p>
            <a:pPr indent="285750"/>
            <a:r>
              <a:rPr lang="vi-VN" altLang="en-US" b="0">
                <a:latin typeface="Times New Roman" panose="02020603050405020304" charset="0"/>
                <a:cs typeface="Calibri" panose="020F0502020204030204" pitchFamily="34" charset="0"/>
              </a:rPr>
              <a:t>99.73002039367% của diện tích dưới đường cong là nằm trong khoảng 3 lần độ lệch chuẩn (µ - 3</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 ; µ + 3</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a:t>
            </a:r>
          </a:p>
          <a:p>
            <a:pPr indent="285750"/>
            <a:r>
              <a:rPr lang="vi-VN" altLang="en-US" b="0">
                <a:latin typeface="Times New Roman" panose="02020603050405020304" charset="0"/>
                <a:cs typeface="Calibri" panose="020F0502020204030204" pitchFamily="34" charset="0"/>
              </a:rPr>
              <a:t>Vậy nên trong các bài toán cần giá định giá trị phân vùng xác suất, ta thường chia 7 đoạn với các đoạn chủ yếu lấy từ         (µ - 3</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 ; µ + 3</a:t>
            </a:r>
            <a:r>
              <a:rPr lang="vi-VN" altLang="en-US" b="0">
                <a:latin typeface="Times New Roman" panose="02020603050405020304" charset="0"/>
                <a:cs typeface="Calibri" panose="020F0502020204030204" pitchFamily="34" charset="0"/>
                <a:sym typeface="Symbol" panose="05050102010706020507" charset="0"/>
              </a:rPr>
              <a:t></a:t>
            </a:r>
            <a:r>
              <a:rPr lang="vi-VN" altLang="en-US" b="0">
                <a:latin typeface="Times New Roman" panose="02020603050405020304" charset="0"/>
                <a:cs typeface="Calibri" panose="020F0502020204030204" pitchFamily="34" charset="0"/>
              </a:rPr>
              <a:t>). Để đảm bảo chính xác cho bài toán, dễ thực hiện phân chia 7 đoạn cho các trường hợp cụ thể.</a:t>
            </a:r>
          </a:p>
        </p:txBody>
      </p:sp>
      <p:pic>
        <p:nvPicPr>
          <p:cNvPr id="4" name="Picture 3"/>
          <p:cNvPicPr>
            <a:picLocks noChangeAspect="1"/>
          </p:cNvPicPr>
          <p:nvPr/>
        </p:nvPicPr>
        <p:blipFill>
          <a:blip r:embed="rId2"/>
          <a:stretch>
            <a:fillRect/>
          </a:stretch>
        </p:blipFill>
        <p:spPr>
          <a:xfrm>
            <a:off x="2572385" y="1618615"/>
            <a:ext cx="1276350" cy="266700"/>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 calcmode="lin" valueType="num">
                                      <p:cBhvr>
                                        <p:cTn id="4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 calcmode="lin" valueType="num">
                                      <p:cBhvr additive="base">
                                        <p:cTn id="4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4" presetClass="entr" presetSubtype="0" accel="100000" fill="hold"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p:cTn id="55" dur="500" fill="hold"/>
                                        <p:tgtEl>
                                          <p:spTgt spid="3">
                                            <p:txEl>
                                              <p:pRg st="3" end="3"/>
                                            </p:txEl>
                                          </p:spTgt>
                                        </p:tgtEl>
                                        <p:attrNameLst>
                                          <p:attrName>ppt_w</p:attrName>
                                        </p:attrNameLst>
                                      </p:cBhvr>
                                      <p:tavLst>
                                        <p:tav tm="0">
                                          <p:val>
                                            <p:strVal val="#ppt_w*0.05"/>
                                          </p:val>
                                        </p:tav>
                                        <p:tav tm="100000">
                                          <p:val>
                                            <p:strVal val="#ppt_w"/>
                                          </p:val>
                                        </p:tav>
                                      </p:tavLst>
                                    </p:anim>
                                    <p:anim calcmode="lin" valueType="num">
                                      <p:cBhvr>
                                        <p:cTn id="56" dur="5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7" dur="5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58" dur="500" fill="hold"/>
                                        <p:tgtEl>
                                          <p:spTgt spid="3">
                                            <p:txEl>
                                              <p:pRg st="3" end="3"/>
                                            </p:txEl>
                                          </p:spTgt>
                                        </p:tgtEl>
                                        <p:attrNameLst>
                                          <p:attrName>ppt_y</p:attrName>
                                        </p:attrNameLst>
                                      </p:cBhvr>
                                      <p:tavLst>
                                        <p:tav tm="0">
                                          <p:val>
                                            <p:strVal val="#ppt_y"/>
                                          </p:val>
                                        </p:tav>
                                        <p:tav tm="100000">
                                          <p:val>
                                            <p:strVal val="#ppt_y"/>
                                          </p:val>
                                        </p:tav>
                                      </p:tavLst>
                                    </p:anim>
                                    <p:animEffect transition="in" filter="fade">
                                      <p:cBhvr>
                                        <p:cTn id="5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5"/>
          <p:cNvPicPr>
            <a:picLocks noChangeAspect="1"/>
          </p:cNvPicPr>
          <p:nvPr/>
        </p:nvPicPr>
        <p:blipFill>
          <a:blip r:embed="rId2"/>
          <a:stretch>
            <a:fillRect/>
          </a:stretch>
        </p:blipFill>
        <p:spPr>
          <a:xfrm>
            <a:off x="2292350" y="0"/>
            <a:ext cx="4318635" cy="49777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887220" y="470535"/>
            <a:ext cx="5080000" cy="922020"/>
          </a:xfrm>
          <a:prstGeom prst="rect">
            <a:avLst/>
          </a:prstGeom>
          <a:noFill/>
          <a:ln w="9525">
            <a:noFill/>
          </a:ln>
        </p:spPr>
        <p:txBody>
          <a:bodyPr>
            <a:spAutoFit/>
          </a:bodyPr>
          <a:lstStyle/>
          <a:p>
            <a:pPr marL="457200" indent="-457200"/>
            <a:r>
              <a:rPr lang="vi-VN" altLang="en-US" b="0" i="1" u="sng">
                <a:latin typeface="Times New Roman" panose="02020603050405020304" charset="0"/>
                <a:cs typeface="Calibri" panose="020F0502020204030204" pitchFamily="34" charset="0"/>
              </a:rPr>
              <a:t>b) </a:t>
            </a:r>
            <a:r>
              <a:rPr lang="en-US" b="0" i="1" u="sng">
                <a:latin typeface="Times New Roman" panose="02020603050405020304" charset="0"/>
                <a:cs typeface="Calibri" panose="020F0502020204030204" pitchFamily="34" charset="0"/>
              </a:rPr>
              <a:t>Giải toán:</a:t>
            </a:r>
          </a:p>
          <a:p>
            <a:pPr marL="457200" indent="-457200"/>
            <a:endParaRPr lang="en-US" b="0" i="1" u="sng">
              <a:latin typeface="Times New Roman" panose="02020603050405020304" charset="0"/>
              <a:cs typeface="Calibri" panose="020F0502020204030204" pitchFamily="34" charset="0"/>
            </a:endParaRPr>
          </a:p>
          <a:p>
            <a:pPr marL="457200" indent="-457200">
              <a:buFont typeface="Wingdings 2" panose="05020102010507070707" charset="0"/>
              <a:buChar char="!"/>
            </a:pPr>
            <a:r>
              <a:rPr lang="en-US" u="sng">
                <a:latin typeface="Times New Roman" panose="02020603050405020304" charset="0"/>
                <a:cs typeface="Times New Roman" panose="02020603050405020304" charset="0"/>
              </a:rPr>
              <a:t>Mô tả bài toán</a:t>
            </a:r>
            <a:r>
              <a:rPr lang="en-US" i="1" u="sng"/>
              <a:t>:</a:t>
            </a:r>
          </a:p>
        </p:txBody>
      </p:sp>
      <p:sp>
        <p:nvSpPr>
          <p:cNvPr id="2" name="Text Box 1"/>
          <p:cNvSpPr txBox="1"/>
          <p:nvPr/>
        </p:nvSpPr>
        <p:spPr>
          <a:xfrm>
            <a:off x="1887220" y="1492250"/>
            <a:ext cx="5080000" cy="2584450"/>
          </a:xfrm>
          <a:prstGeom prst="rect">
            <a:avLst/>
          </a:prstGeom>
          <a:noFill/>
          <a:ln w="9525">
            <a:noFill/>
          </a:ln>
        </p:spPr>
        <p:txBody>
          <a:bodyPr>
            <a:spAutoFit/>
          </a:bodyPr>
          <a:lstStyle/>
          <a:p>
            <a:pPr indent="0">
              <a:buNone/>
            </a:pP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Hệ thống nguồn điện gồm 12 tổ máy 6 MW, mỗi tổ máy có hệ số FOR = 0,09, dự báo phụ tải đỉnh là 59 MW với độ lệch chuẩn σ = 0,03. Đường cong đặc tính tải trong năm là đường thẳng nối từ 100% đến 40%</a:t>
            </a:r>
            <a:r>
              <a:rPr lang="vi-VN" altLang="en-US" b="0">
                <a:latin typeface="Times New Roman" panose="02020603050405020304" charset="0"/>
                <a:cs typeface="Calibri" panose="020F0502020204030204" pitchFamily="34" charset="0"/>
              </a:rPr>
              <a:t>.</a:t>
            </a:r>
            <a:endParaRPr lang="en-US" b="0">
              <a:latin typeface="Times New Roman" panose="02020603050405020304" charset="0"/>
              <a:cs typeface="Calibri" panose="020F0502020204030204" pitchFamily="34" charset="0"/>
            </a:endParaRPr>
          </a:p>
          <a:p>
            <a:pPr indent="0">
              <a:buNone/>
            </a:pPr>
            <a:r>
              <a:rPr lang="en-US" b="0">
                <a:latin typeface="Times New Roman" panose="02020603050405020304" charset="0"/>
                <a:cs typeface="Calibri" panose="020F0502020204030204" pitchFamily="34" charset="0"/>
              </a:rPr>
              <a:t>a, Xác định thời gian kỳ vọng thiếu hụt công suất nguồn LOLE ( Loss of load expectation) trong năm.</a:t>
            </a:r>
          </a:p>
          <a:p>
            <a:pPr indent="0">
              <a:buNone/>
            </a:pPr>
            <a:r>
              <a:rPr lang="en-US" b="0">
                <a:latin typeface="Times New Roman" panose="02020603050405020304" charset="0"/>
                <a:cs typeface="Calibri" panose="020F0502020204030204" pitchFamily="34" charset="0"/>
              </a:rPr>
              <a:t>b, Xác định lượng điện năng kỳ vọng bị thiếu LOEE ( Loss of energy expectation) trong năm.</a:t>
            </a:r>
            <a:endParaRPr lang="en-US"/>
          </a:p>
        </p:txBody>
      </p:sp>
      <p:sp>
        <p:nvSpPr>
          <p:cNvPr id="4" name="Text Box 3"/>
          <p:cNvSpPr txBox="1"/>
          <p:nvPr/>
        </p:nvSpPr>
        <p:spPr>
          <a:xfrm>
            <a:off x="1887220" y="1392555"/>
            <a:ext cx="285750" cy="475615"/>
          </a:xfrm>
          <a:prstGeom prst="rect">
            <a:avLst/>
          </a:prstGeom>
          <a:noFill/>
        </p:spPr>
        <p:txBody>
          <a:bodyPr wrap="square" rtlCol="0" anchor="t">
            <a:spAutoFit/>
            <a:scene3d>
              <a:camera prst="orthographicFront"/>
              <a:lightRig rig="threePt" dir="t"/>
            </a:scene3d>
          </a:bodyPr>
          <a:lstStyle/>
          <a:p>
            <a:r>
              <a:rPr lang="vi-VN" altLang="en-US" sz="2500">
                <a:ln w="6600">
                  <a:solidFill>
                    <a:srgbClr val="81AEAC"/>
                  </a:solidFill>
                  <a:prstDash val="solid"/>
                </a:ln>
                <a:solidFill>
                  <a:schemeClr val="accent6"/>
                </a:solidFill>
                <a:effectLst>
                  <a:outerShdw dist="38100" dir="2700000" algn="tl" rotWithShape="0">
                    <a:schemeClr val="accent2"/>
                  </a:outerShdw>
                </a:effectLst>
                <a:latin typeface="Segoe UI" panose="020B0502040204020203" charset="0"/>
                <a:cs typeface="Segoe UI" panose="020B0502040204020203"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4">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p:cTn id="15"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Box 99"/>
          <p:cNvSpPr txBox="1"/>
          <p:nvPr/>
        </p:nvSpPr>
        <p:spPr>
          <a:xfrm>
            <a:off x="1475105" y="780415"/>
            <a:ext cx="5576570" cy="1198880"/>
          </a:xfrm>
          <a:prstGeom prst="rect">
            <a:avLst/>
          </a:prstGeom>
          <a:noFill/>
          <a:ln w="9525">
            <a:noFill/>
          </a:ln>
        </p:spPr>
        <p:txBody>
          <a:bodyPr wrap="square">
            <a:spAutoFit/>
          </a:bodyPr>
          <a:lstStyle/>
          <a:p>
            <a:pPr indent="0"/>
            <a:r>
              <a:rPr lang="en-US" b="0">
                <a:latin typeface="Times New Roman" panose="02020603050405020304" charset="0"/>
                <a:cs typeface="Calibri" panose="020F0502020204030204" pitchFamily="34" charset="0"/>
              </a:rPr>
              <a:t>Cũng có thể vì lý do đó mà môn học Xác suất Thống kê được dạy cho hầu hết các ngành trong trường đại học. Và cũng như trong thời đại công nghệ thông tin, với số lượng dữ liệu khổng lồ chưa từng có</a:t>
            </a:r>
            <a:r>
              <a:rPr lang="vi-VN" altLang="en-US" b="0">
                <a:latin typeface="Times New Roman" panose="02020603050405020304" charset="0"/>
                <a:cs typeface="Calibri" panose="020F0502020204030204" pitchFamily="34" charset="0"/>
              </a:rPr>
              <a:t>.</a:t>
            </a:r>
          </a:p>
        </p:txBody>
      </p:sp>
      <p:pic>
        <p:nvPicPr>
          <p:cNvPr id="2" name="Picture 1"/>
          <p:cNvPicPr/>
          <p:nvPr/>
        </p:nvPicPr>
        <p:blipFill>
          <a:blip r:embed="rId2"/>
          <a:srcRect l="-3693" b="-10108"/>
          <a:stretch>
            <a:fillRect/>
          </a:stretch>
        </p:blipFill>
        <p:spPr>
          <a:xfrm>
            <a:off x="4802505" y="2260600"/>
            <a:ext cx="2959735" cy="2517775"/>
          </a:xfrm>
          <a:prstGeom prst="round2DiagRect">
            <a:avLst/>
          </a:prstGeom>
          <a:noFill/>
          <a:ln w="9525">
            <a:noFill/>
          </a:ln>
        </p:spPr>
      </p:pic>
    </p:spTree>
  </p:cSld>
  <p:clrMapOvr>
    <a:masterClrMapping/>
  </p:clrMapOvr>
  <p:transition advTm="254">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nvGraphicFramePr>
        <p:xfrm>
          <a:off x="4572000" y="978122"/>
          <a:ext cx="487680" cy="3749040"/>
        </p:xfrm>
        <a:graphic>
          <a:graphicData uri="http://schemas.openxmlformats.org/drawingml/2006/table">
            <a:tbl>
              <a:tblPr firstRow="1" bandRow="1">
                <a:tableStyleId>{5940675A-B579-460E-94D1-54222C63F5DA}</a:tableStyleId>
              </a:tblPr>
              <a:tblGrid>
                <a:gridCol w="162560">
                  <a:extLst>
                    <a:ext uri="{9D8B030D-6E8A-4147-A177-3AD203B41FA5}">
                      <a16:colId xmlns:a16="http://schemas.microsoft.com/office/drawing/2014/main" val="20000"/>
                    </a:ext>
                  </a:extLst>
                </a:gridCol>
                <a:gridCol w="162560">
                  <a:extLst>
                    <a:ext uri="{9D8B030D-6E8A-4147-A177-3AD203B41FA5}">
                      <a16:colId xmlns:a16="http://schemas.microsoft.com/office/drawing/2014/main" val="20001"/>
                    </a:ext>
                  </a:extLst>
                </a:gridCol>
                <a:gridCol w="162560">
                  <a:extLst>
                    <a:ext uri="{9D8B030D-6E8A-4147-A177-3AD203B41FA5}">
                      <a16:colId xmlns:a16="http://schemas.microsoft.com/office/drawing/2014/main" val="20002"/>
                    </a:ext>
                  </a:extLst>
                </a:gridCol>
              </a:tblGrid>
              <a:tr h="485140">
                <a:tc>
                  <a:txBody>
                    <a:bodyPr/>
                    <a:lstStyle/>
                    <a:p>
                      <a:pPr indent="0">
                        <a:buNone/>
                      </a:pPr>
                      <a:r>
                        <a:rPr lang="en-US" sz="300" b="0">
                          <a:latin typeface="Times New Roman" panose="02020603050405020304" charset="0"/>
                          <a:cs typeface="Times New Roman" panose="02020603050405020304" charset="0"/>
                        </a:rPr>
                        <a:t>Số lượng tổ máy </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n</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12</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767715">
                <a:tc>
                  <a:txBody>
                    <a:bodyPr/>
                    <a:lstStyle/>
                    <a:p>
                      <a:pPr indent="0">
                        <a:buNone/>
                      </a:pPr>
                      <a:r>
                        <a:rPr lang="en-US" sz="300" b="0">
                          <a:latin typeface="Times New Roman" panose="02020603050405020304" charset="0"/>
                          <a:cs typeface="Times New Roman" panose="02020603050405020304" charset="0"/>
                        </a:rPr>
                        <a:t>Công suất của một tổ máy</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P (MW)</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6</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63855">
                <a:tc>
                  <a:txBody>
                    <a:bodyPr/>
                    <a:lstStyle/>
                    <a:p>
                      <a:pPr indent="0">
                        <a:buNone/>
                      </a:pPr>
                      <a:r>
                        <a:rPr lang="en-US" sz="300" b="0">
                          <a:latin typeface="Times New Roman" panose="02020603050405020304" charset="0"/>
                          <a:cs typeface="Times New Roman" panose="02020603050405020304" charset="0"/>
                        </a:rPr>
                        <a:t>Tải đỉnh</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Pload (MW)</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59</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848360">
                <a:tc>
                  <a:txBody>
                    <a:bodyPr/>
                    <a:lstStyle/>
                    <a:p>
                      <a:pPr indent="0">
                        <a:buNone/>
                      </a:pPr>
                      <a:r>
                        <a:rPr lang="en-US" sz="300" b="0">
                          <a:latin typeface="Times New Roman" panose="02020603050405020304" charset="0"/>
                          <a:cs typeface="Times New Roman" panose="02020603050405020304" charset="0"/>
                        </a:rPr>
                        <a:t>Đặc tính của tải trong năm</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Px</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40%</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485140">
                <a:tc>
                  <a:txBody>
                    <a:bodyPr/>
                    <a:lstStyle/>
                    <a:p>
                      <a:pPr indent="0">
                        <a:buNone/>
                      </a:pPr>
                      <a:r>
                        <a:rPr lang="en-US" sz="300" b="0">
                          <a:latin typeface="Times New Roman" panose="02020603050405020304" charset="0"/>
                          <a:cs typeface="Times New Roman" panose="02020603050405020304" charset="0"/>
                        </a:rPr>
                        <a:t>Hệ số cưỡng bức</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FOR</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0.09</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444500">
                <a:tc>
                  <a:txBody>
                    <a:bodyPr/>
                    <a:lstStyle/>
                    <a:p>
                      <a:pPr indent="0">
                        <a:buNone/>
                      </a:pPr>
                      <a:r>
                        <a:rPr lang="en-US" sz="300" b="0">
                          <a:latin typeface="Times New Roman" panose="02020603050405020304" charset="0"/>
                          <a:cs typeface="Times New Roman" panose="02020603050405020304" charset="0"/>
                        </a:rPr>
                        <a:t>Độ lệch chuẩn</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σ</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300" b="0">
                          <a:latin typeface="Times New Roman" panose="02020603050405020304" charset="0"/>
                          <a:cs typeface="Times New Roman" panose="02020603050405020304" charset="0"/>
                        </a:rPr>
                        <a:t>3%</a:t>
                      </a:r>
                      <a:endParaRPr lang="en-US" sz="300" b="0">
                        <a:latin typeface="Times New Roman" panose="02020603050405020304" charset="0"/>
                        <a:ea typeface="Times New Roman" panose="02020603050405020304" charset="0"/>
                        <a:cs typeface="Times New Roman" panose="0202060305040502030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Text Box 4"/>
          <p:cNvSpPr txBox="1"/>
          <p:nvPr/>
        </p:nvSpPr>
        <p:spPr>
          <a:xfrm>
            <a:off x="2229485" y="509270"/>
            <a:ext cx="2205990" cy="368300"/>
          </a:xfrm>
          <a:prstGeom prst="rect">
            <a:avLst/>
          </a:prstGeom>
          <a:noFill/>
        </p:spPr>
        <p:txBody>
          <a:bodyPr wrap="square" rtlCol="0">
            <a:spAutoFit/>
          </a:bodyPr>
          <a:lstStyle/>
          <a:p>
            <a:r>
              <a:rPr lang="vi-VN" altLang="en-US">
                <a:latin typeface="Times New Roman" panose="02020603050405020304" charset="0"/>
                <a:cs typeface="Times New Roman" panose="02020603050405020304" charset="0"/>
              </a:rPr>
              <a:t>Theo đề bài</a:t>
            </a:r>
          </a:p>
        </p:txBody>
      </p:sp>
      <p:graphicFrame>
        <p:nvGraphicFramePr>
          <p:cNvPr id="8" name="Table 7"/>
          <p:cNvGraphicFramePr/>
          <p:nvPr/>
        </p:nvGraphicFramePr>
        <p:xfrm>
          <a:off x="1432560" y="977900"/>
          <a:ext cx="6398895" cy="3329940"/>
        </p:xfrm>
        <a:graphic>
          <a:graphicData uri="http://schemas.openxmlformats.org/drawingml/2006/table">
            <a:tbl>
              <a:tblPr bandRow="1">
                <a:tableStyleId>{5C22544A-7EE6-4342-B048-85BDC9FD1C3A}</a:tableStyleId>
              </a:tblPr>
              <a:tblGrid>
                <a:gridCol w="2132965">
                  <a:extLst>
                    <a:ext uri="{9D8B030D-6E8A-4147-A177-3AD203B41FA5}">
                      <a16:colId xmlns:a16="http://schemas.microsoft.com/office/drawing/2014/main" val="20000"/>
                    </a:ext>
                  </a:extLst>
                </a:gridCol>
                <a:gridCol w="2132965">
                  <a:extLst>
                    <a:ext uri="{9D8B030D-6E8A-4147-A177-3AD203B41FA5}">
                      <a16:colId xmlns:a16="http://schemas.microsoft.com/office/drawing/2014/main" val="20001"/>
                    </a:ext>
                  </a:extLst>
                </a:gridCol>
                <a:gridCol w="2132965">
                  <a:extLst>
                    <a:ext uri="{9D8B030D-6E8A-4147-A177-3AD203B41FA5}">
                      <a16:colId xmlns:a16="http://schemas.microsoft.com/office/drawing/2014/main" val="20002"/>
                    </a:ext>
                  </a:extLst>
                </a:gridCol>
              </a:tblGrid>
              <a:tr h="554990">
                <a:tc>
                  <a:txBody>
                    <a:bodyPr/>
                    <a:lstStyle/>
                    <a:p>
                      <a:pPr algn="ctr">
                        <a:buNone/>
                      </a:pPr>
                      <a:r>
                        <a:rPr lang="en-US">
                          <a:ln>
                            <a:noFill/>
                          </a:ln>
                          <a:latin typeface="Times New Roman" panose="02020603050405020304" charset="0"/>
                          <a:cs typeface="Times New Roman" panose="02020603050405020304" charset="0"/>
                        </a:rPr>
                        <a:t>Số lượng tổ máy</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n</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12</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0"/>
                  </a:ext>
                </a:extLst>
              </a:tr>
              <a:tr h="554990">
                <a:tc>
                  <a:txBody>
                    <a:bodyPr/>
                    <a:lstStyle/>
                    <a:p>
                      <a:pPr algn="ctr">
                        <a:buNone/>
                      </a:pPr>
                      <a:r>
                        <a:rPr lang="en-US">
                          <a:ln>
                            <a:noFill/>
                          </a:ln>
                          <a:latin typeface="Times New Roman" panose="02020603050405020304" charset="0"/>
                          <a:cs typeface="Times New Roman" panose="02020603050405020304" charset="0"/>
                        </a:rPr>
                        <a:t>Công suất của một tổ máy</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P (MW)</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6</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1"/>
                  </a:ext>
                </a:extLst>
              </a:tr>
              <a:tr h="554990">
                <a:tc>
                  <a:txBody>
                    <a:bodyPr/>
                    <a:lstStyle/>
                    <a:p>
                      <a:pPr algn="ctr">
                        <a:buNone/>
                      </a:pPr>
                      <a:r>
                        <a:rPr lang="en-US">
                          <a:ln>
                            <a:noFill/>
                          </a:ln>
                          <a:latin typeface="Times New Roman" panose="02020603050405020304" charset="0"/>
                          <a:cs typeface="Times New Roman" panose="02020603050405020304" charset="0"/>
                        </a:rPr>
                        <a:t>Tải đỉnh</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Pload (MW)</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59</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2"/>
                  </a:ext>
                </a:extLst>
              </a:tr>
              <a:tr h="554990">
                <a:tc>
                  <a:txBody>
                    <a:bodyPr/>
                    <a:lstStyle/>
                    <a:p>
                      <a:pPr algn="ctr">
                        <a:buNone/>
                      </a:pPr>
                      <a:r>
                        <a:rPr lang="en-US">
                          <a:ln>
                            <a:noFill/>
                          </a:ln>
                          <a:latin typeface="Times New Roman" panose="02020603050405020304" charset="0"/>
                          <a:cs typeface="Times New Roman" panose="02020603050405020304" charset="0"/>
                        </a:rPr>
                        <a:t>Đặc tính của tải trong năm</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Px</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40%</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3"/>
                  </a:ext>
                </a:extLst>
              </a:tr>
              <a:tr h="554990">
                <a:tc>
                  <a:txBody>
                    <a:bodyPr/>
                    <a:lstStyle/>
                    <a:p>
                      <a:pPr algn="ctr">
                        <a:buNone/>
                      </a:pPr>
                      <a:r>
                        <a:rPr lang="en-US">
                          <a:ln>
                            <a:noFill/>
                          </a:ln>
                          <a:latin typeface="Times New Roman" panose="02020603050405020304" charset="0"/>
                          <a:cs typeface="Times New Roman" panose="02020603050405020304" charset="0"/>
                        </a:rPr>
                        <a:t>Hệ số cưỡng bức</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FOR</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0.09</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4"/>
                  </a:ext>
                </a:extLst>
              </a:tr>
              <a:tr h="554990">
                <a:tc>
                  <a:txBody>
                    <a:bodyPr/>
                    <a:lstStyle/>
                    <a:p>
                      <a:pPr algn="ctr">
                        <a:buNone/>
                      </a:pPr>
                      <a:r>
                        <a:rPr lang="en-US">
                          <a:ln>
                            <a:noFill/>
                          </a:ln>
                          <a:latin typeface="Times New Roman" panose="02020603050405020304" charset="0"/>
                          <a:cs typeface="Times New Roman" panose="02020603050405020304" charset="0"/>
                        </a:rPr>
                        <a:t>Độ lệch chuẩn</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σ</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algn="ctr">
                        <a:buNone/>
                      </a:pPr>
                      <a:r>
                        <a:rPr lang="en-US">
                          <a:ln>
                            <a:noFill/>
                          </a:ln>
                          <a:latin typeface="Times New Roman" panose="02020603050405020304" charset="0"/>
                          <a:cs typeface="Times New Roman" panose="02020603050405020304" charset="0"/>
                        </a:rPr>
                        <a:t>3%</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5"/>
                  </a:ext>
                </a:extLst>
              </a:tr>
            </a:tbl>
          </a:graphicData>
        </a:graphic>
      </p:graphicFrame>
    </p:spTree>
  </p:cSld>
  <p:clrMapOvr>
    <a:masterClrMapping/>
  </p:clrMapOvr>
  <p:transition>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3"/>
          <p:cNvPicPr>
            <a:picLocks noChangeAspect="1"/>
          </p:cNvPicPr>
          <p:nvPr/>
        </p:nvPicPr>
        <p:blipFill>
          <a:blip r:embed="rId2"/>
          <a:stretch>
            <a:fillRect/>
          </a:stretch>
        </p:blipFill>
        <p:spPr>
          <a:xfrm>
            <a:off x="1813560" y="814070"/>
            <a:ext cx="5211445" cy="3956685"/>
          </a:xfrm>
          <a:prstGeom prst="rect">
            <a:avLst/>
          </a:prstGeom>
        </p:spPr>
      </p:pic>
      <p:sp>
        <p:nvSpPr>
          <p:cNvPr id="106" name="Text Box 105"/>
          <p:cNvSpPr txBox="1"/>
          <p:nvPr/>
        </p:nvSpPr>
        <p:spPr>
          <a:xfrm>
            <a:off x="1856740" y="314960"/>
            <a:ext cx="5080000" cy="36830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Có 7 trường hợp có thể xảy ra</a:t>
            </a:r>
            <a:r>
              <a:rPr lang="vi-VN" altLang="en-US" b="0">
                <a:latin typeface="Times New Roman" panose="02020603050405020304" charset="0"/>
                <a:cs typeface="Calibri" panose="020F0502020204030204" pitchFamily="34" charset="0"/>
              </a:rPr>
              <a:t>:</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102"/>
          <p:cNvSpPr txBox="1"/>
          <p:nvPr/>
        </p:nvSpPr>
        <p:spPr>
          <a:xfrm>
            <a:off x="1346200" y="612140"/>
            <a:ext cx="5080000" cy="368300"/>
          </a:xfrm>
          <a:prstGeom prst="rect">
            <a:avLst/>
          </a:prstGeom>
          <a:noFill/>
          <a:ln w="9525">
            <a:noFill/>
          </a:ln>
        </p:spPr>
        <p:txBody>
          <a:bodyPr>
            <a:spAutoFit/>
          </a:bodyPr>
          <a:lstStyle/>
          <a:p>
            <a:pPr indent="228600"/>
            <a:r>
              <a:rPr lang="en-US" b="0">
                <a:latin typeface="Times New Roman" panose="02020603050405020304" charset="0"/>
                <a:cs typeface="等线" charset="0"/>
              </a:rPr>
              <a:t>Ta có bảng xác suất các trường hợp như sau</a:t>
            </a:r>
            <a:endParaRPr lang="en-US"/>
          </a:p>
        </p:txBody>
      </p:sp>
      <p:graphicFrame>
        <p:nvGraphicFramePr>
          <p:cNvPr id="2" name="Table 1"/>
          <p:cNvGraphicFramePr/>
          <p:nvPr/>
        </p:nvGraphicFramePr>
        <p:xfrm>
          <a:off x="1374140" y="1588770"/>
          <a:ext cx="6395720" cy="2117725"/>
        </p:xfrm>
        <a:graphic>
          <a:graphicData uri="http://schemas.openxmlformats.org/drawingml/2006/table">
            <a:tbl>
              <a:tblPr firstRow="1" bandRow="1">
                <a:tableStyleId>{5C22544A-7EE6-4342-B048-85BDC9FD1C3A}</a:tableStyleId>
              </a:tblPr>
              <a:tblGrid>
                <a:gridCol w="799465">
                  <a:extLst>
                    <a:ext uri="{9D8B030D-6E8A-4147-A177-3AD203B41FA5}">
                      <a16:colId xmlns:a16="http://schemas.microsoft.com/office/drawing/2014/main" val="20000"/>
                    </a:ext>
                  </a:extLst>
                </a:gridCol>
                <a:gridCol w="799465">
                  <a:extLst>
                    <a:ext uri="{9D8B030D-6E8A-4147-A177-3AD203B41FA5}">
                      <a16:colId xmlns:a16="http://schemas.microsoft.com/office/drawing/2014/main" val="20001"/>
                    </a:ext>
                  </a:extLst>
                </a:gridCol>
                <a:gridCol w="799465">
                  <a:extLst>
                    <a:ext uri="{9D8B030D-6E8A-4147-A177-3AD203B41FA5}">
                      <a16:colId xmlns:a16="http://schemas.microsoft.com/office/drawing/2014/main" val="20002"/>
                    </a:ext>
                  </a:extLst>
                </a:gridCol>
                <a:gridCol w="799465">
                  <a:extLst>
                    <a:ext uri="{9D8B030D-6E8A-4147-A177-3AD203B41FA5}">
                      <a16:colId xmlns:a16="http://schemas.microsoft.com/office/drawing/2014/main" val="20003"/>
                    </a:ext>
                  </a:extLst>
                </a:gridCol>
                <a:gridCol w="799465">
                  <a:extLst>
                    <a:ext uri="{9D8B030D-6E8A-4147-A177-3AD203B41FA5}">
                      <a16:colId xmlns:a16="http://schemas.microsoft.com/office/drawing/2014/main" val="20004"/>
                    </a:ext>
                  </a:extLst>
                </a:gridCol>
                <a:gridCol w="799465">
                  <a:extLst>
                    <a:ext uri="{9D8B030D-6E8A-4147-A177-3AD203B41FA5}">
                      <a16:colId xmlns:a16="http://schemas.microsoft.com/office/drawing/2014/main" val="20005"/>
                    </a:ext>
                  </a:extLst>
                </a:gridCol>
                <a:gridCol w="799465">
                  <a:extLst>
                    <a:ext uri="{9D8B030D-6E8A-4147-A177-3AD203B41FA5}">
                      <a16:colId xmlns:a16="http://schemas.microsoft.com/office/drawing/2014/main" val="20006"/>
                    </a:ext>
                  </a:extLst>
                </a:gridCol>
                <a:gridCol w="799465">
                  <a:extLst>
                    <a:ext uri="{9D8B030D-6E8A-4147-A177-3AD203B41FA5}">
                      <a16:colId xmlns:a16="http://schemas.microsoft.com/office/drawing/2014/main" val="20007"/>
                    </a:ext>
                  </a:extLst>
                </a:gridCol>
              </a:tblGrid>
              <a:tr h="849630">
                <a:tc>
                  <a:txBody>
                    <a:bodyPr/>
                    <a:lstStyle/>
                    <a:p>
                      <a:pPr algn="ctr">
                        <a:buNone/>
                      </a:pPr>
                      <a:r>
                        <a:rPr lang="en-US">
                          <a:latin typeface="Times New Roman" panose="02020603050405020304" charset="0"/>
                          <a:cs typeface="Times New Roman" panose="02020603050405020304" charset="0"/>
                        </a:rPr>
                        <a:t>Trường hợp </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-3σ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-2σ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-1σ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0σ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1σ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2σ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Lệch 3σ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0"/>
                  </a:ext>
                </a:extLst>
              </a:tr>
              <a:tr h="1268095">
                <a:tc>
                  <a:txBody>
                    <a:bodyPr/>
                    <a:lstStyle/>
                    <a:p>
                      <a:pPr algn="ctr">
                        <a:buNone/>
                      </a:pPr>
                      <a:r>
                        <a:rPr lang="en-US">
                          <a:latin typeface="Times New Roman" panose="02020603050405020304" charset="0"/>
                          <a:cs typeface="Times New Roman" panose="02020603050405020304" charset="0"/>
                        </a:rPr>
                        <a:t>Xác suất</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0,006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0,061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0,242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0,382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0,242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0,062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tc>
                  <a:txBody>
                    <a:bodyPr/>
                    <a:lstStyle/>
                    <a:p>
                      <a:pPr indent="0" algn="ctr">
                        <a:buNone/>
                      </a:pPr>
                      <a:r>
                        <a:rPr lang="en-US" sz="1300" b="0">
                          <a:latin typeface="Times New Roman" panose="02020603050405020304" charset="0"/>
                          <a:cs typeface="Times New Roman" panose="02020603050405020304" charset="0"/>
                        </a:rPr>
                        <a:t>0,006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tcPr>
                </a:tc>
                <a:extLst>
                  <a:ext uri="{0D108BD9-81ED-4DB2-BD59-A6C34878D82A}">
                    <a16:rowId xmlns:a16="http://schemas.microsoft.com/office/drawing/2014/main" val="10001"/>
                  </a:ext>
                </a:extLst>
              </a:tr>
            </a:tbl>
          </a:graphicData>
        </a:graphic>
      </p:graphicFrame>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1615" y="998855"/>
            <a:ext cx="6472555" cy="3830955"/>
          </a:xfrm>
          <a:prstGeom prst="rect">
            <a:avLst/>
          </a:prstGeom>
        </p:spPr>
      </p:pic>
      <p:sp>
        <p:nvSpPr>
          <p:cNvPr id="102" name="Text Box 101"/>
          <p:cNvSpPr txBox="1"/>
          <p:nvPr/>
        </p:nvSpPr>
        <p:spPr>
          <a:xfrm>
            <a:off x="1940560" y="358140"/>
            <a:ext cx="5080000" cy="36830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Pmax = ( Tải đỉnh) *( 1± α *σ) với α = -3</a:t>
            </a:r>
            <a:r>
              <a:rPr lang="vi-VN" altLang="en-US" b="0">
                <a:latin typeface="Times New Roman" panose="02020603050405020304" charset="0"/>
                <a:cs typeface="Calibri" panose="020F0502020204030204" pitchFamily="34" charset="0"/>
              </a:rPr>
              <a:t>→3</a:t>
            </a:r>
            <a:r>
              <a:rPr lang="en-US" b="0">
                <a:latin typeface="Times New Roman" panose="02020603050405020304" charset="0"/>
                <a:cs typeface="Calibri" panose="020F0502020204030204" pitchFamily="34" charset="0"/>
              </a:rPr>
              <a:t> </a:t>
            </a:r>
            <a:endParaRPr lang="en-US"/>
          </a:p>
        </p:txBody>
      </p:sp>
      <p:sp>
        <p:nvSpPr>
          <p:cNvPr id="103" name="Text Box 102"/>
          <p:cNvSpPr txBox="1"/>
          <p:nvPr/>
        </p:nvSpPr>
        <p:spPr>
          <a:xfrm>
            <a:off x="1940560" y="422275"/>
            <a:ext cx="5080000" cy="645160"/>
          </a:xfrm>
          <a:prstGeom prst="rect">
            <a:avLst/>
          </a:prstGeom>
          <a:noFill/>
          <a:ln w="9525">
            <a:noFill/>
          </a:ln>
        </p:spPr>
        <p:txBody>
          <a:bodyPr>
            <a:spAutoFit/>
          </a:bodyPr>
          <a:lstStyle/>
          <a:p>
            <a:pPr indent="0"/>
            <a:r>
              <a:rPr lang="en-US" b="0">
                <a:latin typeface="Times New Roman" panose="02020603050405020304" charset="0"/>
                <a:cs typeface="等线" charset="0"/>
              </a:rPr>
              <a:t> </a:t>
            </a:r>
          </a:p>
          <a:p>
            <a:pPr indent="0"/>
            <a:r>
              <a:rPr lang="en-US" b="0">
                <a:latin typeface="Times New Roman" panose="02020603050405020304" charset="0"/>
                <a:cs typeface="等线" charset="0"/>
              </a:rPr>
              <a:t>Pmin = Pmax * 40%</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edge">
                                      <p:cBhvr>
                                        <p:cTn id="7" dur="2000"/>
                                        <p:tgtEl>
                                          <p:spTgt spid="103"/>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edge">
                                      <p:cBhvr>
                                        <p:cTn id="10" dur="2000"/>
                                        <p:tgtEl>
                                          <p:spTgt spid="10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3" grpId="0"/>
      <p:bldP spid="10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887220" y="452120"/>
            <a:ext cx="5080000" cy="36830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a, Ta giải cho 1 trường hợp lệch 0σ</a:t>
            </a:r>
            <a:endParaRPr lang="en-US"/>
          </a:p>
        </p:txBody>
      </p:sp>
      <p:pic>
        <p:nvPicPr>
          <p:cNvPr id="2" name="Picture 1"/>
          <p:cNvPicPr>
            <a:picLocks noChangeAspect="1"/>
          </p:cNvPicPr>
          <p:nvPr/>
        </p:nvPicPr>
        <p:blipFill>
          <a:blip r:embed="rId2"/>
          <a:stretch>
            <a:fillRect/>
          </a:stretch>
        </p:blipFill>
        <p:spPr>
          <a:xfrm>
            <a:off x="1887220" y="820420"/>
            <a:ext cx="4628515" cy="1915795"/>
          </a:xfrm>
          <a:prstGeom prst="rect">
            <a:avLst/>
          </a:prstGeom>
        </p:spPr>
      </p:pic>
      <p:sp>
        <p:nvSpPr>
          <p:cNvPr id="19" name="Text Box 18"/>
          <p:cNvSpPr txBox="1"/>
          <p:nvPr/>
        </p:nvSpPr>
        <p:spPr>
          <a:xfrm>
            <a:off x="1132840" y="2623820"/>
            <a:ext cx="5080000" cy="368300"/>
          </a:xfrm>
          <a:prstGeom prst="rect">
            <a:avLst/>
          </a:prstGeom>
          <a:noFill/>
          <a:ln w="9525">
            <a:noFill/>
          </a:ln>
        </p:spPr>
        <p:txBody>
          <a:bodyPr>
            <a:spAutoFit/>
          </a:bodyPr>
          <a:lstStyle/>
          <a:p>
            <a:pPr indent="0"/>
            <a:r>
              <a:rPr lang="en-US" b="0">
                <a:latin typeface="Times New Roman" panose="02020603050405020304" charset="0"/>
                <a:cs typeface="Calibri" panose="020F0502020204030204" pitchFamily="34" charset="0"/>
              </a:rPr>
              <a:t>Phương trình đặc tuyến tải có dạng: y = ax + b</a:t>
            </a:r>
            <a:endParaRPr lang="en-US"/>
          </a:p>
        </p:txBody>
      </p:sp>
      <p:pic>
        <p:nvPicPr>
          <p:cNvPr id="20" name="Picture 19"/>
          <p:cNvPicPr>
            <a:picLocks noChangeAspect="1"/>
          </p:cNvPicPr>
          <p:nvPr/>
        </p:nvPicPr>
        <p:blipFill>
          <a:blip r:embed="rId3"/>
          <a:stretch>
            <a:fillRect/>
          </a:stretch>
        </p:blipFill>
        <p:spPr>
          <a:xfrm>
            <a:off x="1512570" y="2992120"/>
            <a:ext cx="2602865" cy="473075"/>
          </a:xfrm>
          <a:prstGeom prst="rect">
            <a:avLst/>
          </a:prstGeom>
        </p:spPr>
      </p:pic>
      <p:sp>
        <p:nvSpPr>
          <p:cNvPr id="22" name="Text Box 21"/>
          <p:cNvSpPr txBox="1"/>
          <p:nvPr/>
        </p:nvSpPr>
        <p:spPr>
          <a:xfrm>
            <a:off x="1193800" y="337820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Xác suất tổ máy hỏng trong từng trường hợp:</a:t>
            </a:r>
            <a:endParaRPr lang="en-US"/>
          </a:p>
        </p:txBody>
      </p:sp>
      <p:pic>
        <p:nvPicPr>
          <p:cNvPr id="23" name="Picture 22"/>
          <p:cNvPicPr>
            <a:picLocks noChangeAspect="1"/>
          </p:cNvPicPr>
          <p:nvPr/>
        </p:nvPicPr>
        <p:blipFill>
          <a:blip r:embed="rId4"/>
          <a:stretch>
            <a:fillRect/>
          </a:stretch>
        </p:blipFill>
        <p:spPr>
          <a:xfrm>
            <a:off x="2444115" y="3754120"/>
            <a:ext cx="2457450" cy="469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Box 119"/>
          <p:cNvSpPr txBox="1"/>
          <p:nvPr/>
        </p:nvSpPr>
        <p:spPr>
          <a:xfrm>
            <a:off x="1727200" y="539750"/>
            <a:ext cx="5895340" cy="1198880"/>
          </a:xfrm>
          <a:prstGeom prst="rect">
            <a:avLst/>
          </a:prstGeom>
          <a:noFill/>
          <a:ln w="9525">
            <a:noFill/>
          </a:ln>
        </p:spPr>
        <p:txBody>
          <a:bodyPr wrap="square">
            <a:spAutoFit/>
          </a:bodyPr>
          <a:lstStyle/>
          <a:p>
            <a:pPr indent="0"/>
            <a:r>
              <a:rPr lang="en-US" b="0">
                <a:latin typeface="Times New Roman" panose="02020603050405020304" charset="0"/>
                <a:cs typeface="等线" charset="0"/>
              </a:rPr>
              <a:t>Liệt kê các trường hợp các máy bị hỏng: 0 tổ máy đến 12 tổ máy</a:t>
            </a:r>
          </a:p>
          <a:p>
            <a:pPr indent="0"/>
            <a:r>
              <a:rPr lang="en-US" b="0">
                <a:latin typeface="Times New Roman" panose="02020603050405020304" charset="0"/>
                <a:cs typeface="等线" charset="0"/>
              </a:rPr>
              <a:t> Từ số máy hỏng ta suy ra công suất thiếu hụt bằng công thức: số máy hỏng * 6 (MW)</a:t>
            </a:r>
            <a:endParaRPr lang="en-US"/>
          </a:p>
        </p:txBody>
      </p:sp>
      <p:pic>
        <p:nvPicPr>
          <p:cNvPr id="3" name="Picture 2"/>
          <p:cNvPicPr/>
          <p:nvPr/>
        </p:nvPicPr>
        <p:blipFill>
          <a:blip r:embed="rId2"/>
          <a:stretch>
            <a:fillRect/>
          </a:stretch>
        </p:blipFill>
        <p:spPr>
          <a:xfrm>
            <a:off x="1551940" y="1670050"/>
            <a:ext cx="388620" cy="327025"/>
          </a:xfrm>
          <a:prstGeom prst="rect">
            <a:avLst/>
          </a:prstGeom>
          <a:noFill/>
          <a:ln w="9525">
            <a:noFill/>
          </a:ln>
        </p:spPr>
      </p:pic>
      <p:sp>
        <p:nvSpPr>
          <p:cNvPr id="121" name="Text Box 120"/>
          <p:cNvSpPr txBox="1"/>
          <p:nvPr/>
        </p:nvSpPr>
        <p:spPr>
          <a:xfrm>
            <a:off x="1841500" y="173101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Công suất hoạt động: P = 12*6 – số máy hỏng *6</a:t>
            </a:r>
            <a:endParaRPr lang="en-US"/>
          </a:p>
        </p:txBody>
      </p:sp>
      <p:sp>
        <p:nvSpPr>
          <p:cNvPr id="4" name="Text Box 3"/>
          <p:cNvSpPr txBox="1"/>
          <p:nvPr/>
        </p:nvSpPr>
        <p:spPr>
          <a:xfrm>
            <a:off x="1551940" y="205232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 Thời gian thiếu hụt công suất nguồn</a:t>
            </a:r>
            <a:endParaRPr lang="en-US"/>
          </a:p>
        </p:txBody>
      </p:sp>
      <p:sp>
        <p:nvSpPr>
          <p:cNvPr id="5" name="Text Box 4"/>
          <p:cNvSpPr txBox="1"/>
          <p:nvPr/>
        </p:nvSpPr>
        <p:spPr>
          <a:xfrm>
            <a:off x="1727200" y="249428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t=0 khi P</a:t>
            </a:r>
            <a:endParaRPr lang="en-US"/>
          </a:p>
        </p:txBody>
      </p:sp>
      <p:pic>
        <p:nvPicPr>
          <p:cNvPr id="6" name="Picture 5"/>
          <p:cNvPicPr/>
          <p:nvPr/>
        </p:nvPicPr>
        <p:blipFill>
          <a:blip r:embed="rId3"/>
          <a:stretch>
            <a:fillRect/>
          </a:stretch>
        </p:blipFill>
        <p:spPr>
          <a:xfrm>
            <a:off x="2687320" y="2420620"/>
            <a:ext cx="251460" cy="421005"/>
          </a:xfrm>
          <a:prstGeom prst="rect">
            <a:avLst/>
          </a:prstGeom>
          <a:noFill/>
          <a:ln w="9525">
            <a:noFill/>
          </a:ln>
        </p:spPr>
      </p:pic>
      <p:sp>
        <p:nvSpPr>
          <p:cNvPr id="122" name="Text Box 121"/>
          <p:cNvSpPr txBox="1"/>
          <p:nvPr/>
        </p:nvSpPr>
        <p:spPr>
          <a:xfrm>
            <a:off x="2938780" y="2517140"/>
            <a:ext cx="439420" cy="368300"/>
          </a:xfrm>
          <a:prstGeom prst="rect">
            <a:avLst/>
          </a:prstGeom>
          <a:noFill/>
          <a:ln w="9525">
            <a:noFill/>
          </a:ln>
        </p:spPr>
        <p:txBody>
          <a:bodyPr wrap="square">
            <a:spAutoFit/>
          </a:bodyPr>
          <a:lstStyle/>
          <a:p>
            <a:pPr indent="0"/>
            <a:r>
              <a:rPr lang="en-US" b="0">
                <a:latin typeface="Times New Roman" panose="02020603050405020304" charset="0"/>
                <a:cs typeface="等线" charset="0"/>
              </a:rPr>
              <a:t>59</a:t>
            </a:r>
            <a:endParaRPr lang="en-US"/>
          </a:p>
        </p:txBody>
      </p:sp>
      <p:pic>
        <p:nvPicPr>
          <p:cNvPr id="7" name="Picture 6"/>
          <p:cNvPicPr>
            <a:picLocks noChangeAspect="1"/>
          </p:cNvPicPr>
          <p:nvPr/>
        </p:nvPicPr>
        <p:blipFill>
          <a:blip r:embed="rId4"/>
          <a:stretch>
            <a:fillRect/>
          </a:stretch>
        </p:blipFill>
        <p:spPr>
          <a:xfrm>
            <a:off x="1786890" y="2841625"/>
            <a:ext cx="3401060" cy="714375"/>
          </a:xfrm>
          <a:prstGeom prst="rect">
            <a:avLst/>
          </a:prstGeom>
        </p:spPr>
      </p:pic>
      <p:pic>
        <p:nvPicPr>
          <p:cNvPr id="9" name="Picture 8"/>
          <p:cNvPicPr>
            <a:picLocks noChangeAspect="1"/>
          </p:cNvPicPr>
          <p:nvPr/>
        </p:nvPicPr>
        <p:blipFill>
          <a:blip r:embed="rId5"/>
          <a:stretch>
            <a:fillRect/>
          </a:stretch>
        </p:blipFill>
        <p:spPr>
          <a:xfrm>
            <a:off x="1841500" y="3556000"/>
            <a:ext cx="2047875" cy="371475"/>
          </a:xfrm>
          <a:prstGeom prst="rect">
            <a:avLst/>
          </a:prstGeom>
        </p:spPr>
      </p:pic>
      <p:sp>
        <p:nvSpPr>
          <p:cNvPr id="123" name="Text Box 122"/>
          <p:cNvSpPr txBox="1"/>
          <p:nvPr/>
        </p:nvSpPr>
        <p:spPr>
          <a:xfrm>
            <a:off x="1940560" y="3977005"/>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 </a:t>
            </a:r>
            <a:r>
              <a:rPr lang="vi-VN" altLang="en-US" b="0" u="sng">
                <a:latin typeface="Times New Roman" panose="02020603050405020304" charset="0"/>
                <a:cs typeface="等线" charset="0"/>
              </a:rPr>
              <a:t>T</a:t>
            </a:r>
            <a:r>
              <a:rPr lang="en-US" b="0" u="sng">
                <a:latin typeface="Times New Roman" panose="02020603050405020304" charset="0"/>
                <a:cs typeface="等线" charset="0"/>
              </a:rPr>
              <a:t>hời gian kỳ vọng thiếu hụt công suất nguồn là</a:t>
            </a:r>
            <a:r>
              <a:rPr lang="en-US" b="0">
                <a:latin typeface="Times New Roman" panose="02020603050405020304" charset="0"/>
                <a:cs typeface="等线" charset="0"/>
              </a:rPr>
              <a:t>: p*t</a:t>
            </a:r>
            <a:endParaRPr lang="en-US"/>
          </a:p>
        </p:txBody>
      </p:sp>
      <p:pic>
        <p:nvPicPr>
          <p:cNvPr id="11" name="Picture 10"/>
          <p:cNvPicPr/>
          <p:nvPr/>
        </p:nvPicPr>
        <p:blipFill>
          <a:blip r:embed="rId6"/>
          <a:stretch>
            <a:fillRect/>
          </a:stretch>
        </p:blipFill>
        <p:spPr>
          <a:xfrm>
            <a:off x="1786890" y="3927475"/>
            <a:ext cx="236220" cy="41084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edge">
                                      <p:cBhvr>
                                        <p:cTn id="7" dur="2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box(in)">
                                      <p:cBhvr>
                                        <p:cTn id="12" dur="2000"/>
                                        <p:tgtEl>
                                          <p:spTgt spid="121"/>
                                        </p:tgtEl>
                                      </p:cBhvr>
                                    </p:animEffect>
                                  </p:childTnLst>
                                </p:cTn>
                              </p:par>
                              <p:par>
                                <p:cTn id="13" presetID="4"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in)">
                                      <p:cBhvr>
                                        <p:cTn id="15" dur="2000"/>
                                        <p:tgtEl>
                                          <p:spTgt spid="3"/>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2000"/>
                                        <p:tgtEl>
                                          <p:spTgt spid="4"/>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2000"/>
                                        <p:tgtEl>
                                          <p:spTgt spid="5"/>
                                        </p:tgtEl>
                                      </p:cBhvr>
                                    </p:animEffect>
                                  </p:childTnLst>
                                </p:cTn>
                              </p:par>
                              <p:par>
                                <p:cTn id="22" presetID="4"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ox(in)">
                                      <p:cBhvr>
                                        <p:cTn id="24" dur="2000"/>
                                        <p:tgtEl>
                                          <p:spTgt spid="7"/>
                                        </p:tgtEl>
                                      </p:cBhvr>
                                    </p:animEffect>
                                  </p:childTnLst>
                                </p:cTn>
                              </p:par>
                              <p:par>
                                <p:cTn id="25" presetID="4"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2000"/>
                                        <p:tgtEl>
                                          <p:spTgt spid="9"/>
                                        </p:tgtEl>
                                      </p:cBhvr>
                                    </p:animEffect>
                                  </p:childTnLst>
                                </p:cTn>
                              </p:par>
                              <p:par>
                                <p:cTn id="28" presetID="4" presetClass="entr" presetSubtype="16"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ox(in)">
                                      <p:cBhvr>
                                        <p:cTn id="30" dur="2000"/>
                                        <p:tgtEl>
                                          <p:spTgt spid="11"/>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box(in)">
                                      <p:cBhvr>
                                        <p:cTn id="33" dur="2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0" grpId="1"/>
      <p:bldP spid="121" grpId="0"/>
      <p:bldP spid="121" grpId="1"/>
      <p:bldP spid="4" grpId="0"/>
      <p:bldP spid="4" grpId="1"/>
      <p:bldP spid="5" grpId="0"/>
      <p:bldP spid="5" grpId="1"/>
      <p:bldP spid="123" grpId="0"/>
      <p:bldP spid="12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6191885" y="1159510"/>
            <a:ext cx="2413635" cy="1014730"/>
          </a:xfrm>
          <a:prstGeom prst="rect">
            <a:avLst/>
          </a:prstGeom>
          <a:noFill/>
          <a:ln w="9525">
            <a:noFill/>
          </a:ln>
        </p:spPr>
        <p:txBody>
          <a:bodyPr wrap="square">
            <a:spAutoFit/>
          </a:bodyPr>
          <a:lstStyle/>
          <a:p>
            <a:pPr indent="0"/>
            <a:r>
              <a:rPr lang="en-US" sz="1500" b="0">
                <a:latin typeface="Times New Roman" panose="02020603050405020304" charset="0"/>
                <a:cs typeface="等线" charset="0"/>
              </a:rPr>
              <a:t> </a:t>
            </a:r>
            <a:r>
              <a:rPr lang="en-US" sz="1500" b="0">
                <a:gradFill>
                  <a:gsLst>
                    <a:gs pos="0">
                      <a:srgbClr val="7B32B2"/>
                    </a:gs>
                    <a:gs pos="100000">
                      <a:srgbClr val="401A5D"/>
                    </a:gs>
                  </a:gsLst>
                  <a:lin scaled="0"/>
                </a:gradFill>
                <a:latin typeface="Times New Roman" panose="02020603050405020304" charset="0"/>
                <a:cs typeface="等线" charset="0"/>
              </a:rPr>
              <a:t>Thời gian kỳ vọng thiếu hụt công suất nguồn trong trường hợp lệch 0σ là</a:t>
            </a:r>
            <a:r>
              <a:rPr lang="vi-VN" altLang="en-US" sz="1500" b="0">
                <a:gradFill>
                  <a:gsLst>
                    <a:gs pos="0">
                      <a:srgbClr val="7B32B2"/>
                    </a:gs>
                    <a:gs pos="100000">
                      <a:srgbClr val="401A5D"/>
                    </a:gs>
                  </a:gsLst>
                  <a:lin scaled="0"/>
                </a:gradFill>
                <a:latin typeface="Times New Roman" panose="02020603050405020304" charset="0"/>
                <a:cs typeface="等线" charset="0"/>
              </a:rPr>
              <a:t>:</a:t>
            </a:r>
            <a:r>
              <a:rPr lang="en-US" sz="1500" b="0">
                <a:gradFill>
                  <a:gsLst>
                    <a:gs pos="0">
                      <a:srgbClr val="7B32B2"/>
                    </a:gs>
                    <a:gs pos="100000">
                      <a:srgbClr val="401A5D"/>
                    </a:gs>
                  </a:gsLst>
                  <a:lin scaled="0"/>
                </a:gradFill>
                <a:latin typeface="Times New Roman" panose="02020603050405020304" charset="0"/>
              </a:rPr>
              <a:t> 5,767721101</a:t>
            </a:r>
          </a:p>
        </p:txBody>
      </p:sp>
      <p:pic>
        <p:nvPicPr>
          <p:cNvPr id="2" name="Picture 1"/>
          <p:cNvPicPr>
            <a:picLocks noChangeAspect="1"/>
          </p:cNvPicPr>
          <p:nvPr/>
        </p:nvPicPr>
        <p:blipFill>
          <a:blip r:embed="rId2"/>
          <a:stretch>
            <a:fillRect/>
          </a:stretch>
        </p:blipFill>
        <p:spPr>
          <a:xfrm>
            <a:off x="1361440" y="127000"/>
            <a:ext cx="4891405" cy="4889500"/>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80">
                                          <p:stCondLst>
                                            <p:cond delay="0"/>
                                          </p:stCondLst>
                                        </p:cTn>
                                        <p:tgtEl>
                                          <p:spTgt spid="8">
                                            <p:txEl>
                                              <p:pRg st="0" end="0"/>
                                            </p:txEl>
                                          </p:spTgt>
                                        </p:tgtEl>
                                      </p:cBhvr>
                                    </p:animEffect>
                                    <p:anim calcmode="lin" valueType="num">
                                      <p:cBhvr>
                                        <p:cTn id="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xEl>
                                              <p:pRg st="0" end="0"/>
                                            </p:txEl>
                                          </p:spTgt>
                                        </p:tgtEl>
                                      </p:cBhvr>
                                      <p:to x="100000" y="60000"/>
                                    </p:animScale>
                                    <p:animScale>
                                      <p:cBhvr>
                                        <p:cTn id="14" dur="166" decel="50000">
                                          <p:stCondLst>
                                            <p:cond delay="676"/>
                                          </p:stCondLst>
                                        </p:cTn>
                                        <p:tgtEl>
                                          <p:spTgt spid="8">
                                            <p:txEl>
                                              <p:pRg st="0" end="0"/>
                                            </p:txEl>
                                          </p:spTgt>
                                        </p:tgtEl>
                                      </p:cBhvr>
                                      <p:to x="100000" y="100000"/>
                                    </p:animScale>
                                    <p:animScale>
                                      <p:cBhvr>
                                        <p:cTn id="15" dur="26">
                                          <p:stCondLst>
                                            <p:cond delay="1312"/>
                                          </p:stCondLst>
                                        </p:cTn>
                                        <p:tgtEl>
                                          <p:spTgt spid="8">
                                            <p:txEl>
                                              <p:pRg st="0" end="0"/>
                                            </p:txEl>
                                          </p:spTgt>
                                        </p:tgtEl>
                                      </p:cBhvr>
                                      <p:to x="100000" y="80000"/>
                                    </p:animScale>
                                    <p:animScale>
                                      <p:cBhvr>
                                        <p:cTn id="16" dur="166" decel="50000">
                                          <p:stCondLst>
                                            <p:cond delay="1338"/>
                                          </p:stCondLst>
                                        </p:cTn>
                                        <p:tgtEl>
                                          <p:spTgt spid="8">
                                            <p:txEl>
                                              <p:pRg st="0" end="0"/>
                                            </p:txEl>
                                          </p:spTgt>
                                        </p:tgtEl>
                                      </p:cBhvr>
                                      <p:to x="100000" y="100000"/>
                                    </p:animScale>
                                    <p:animScale>
                                      <p:cBhvr>
                                        <p:cTn id="17" dur="26">
                                          <p:stCondLst>
                                            <p:cond delay="1642"/>
                                          </p:stCondLst>
                                        </p:cTn>
                                        <p:tgtEl>
                                          <p:spTgt spid="8">
                                            <p:txEl>
                                              <p:pRg st="0" end="0"/>
                                            </p:txEl>
                                          </p:spTgt>
                                        </p:tgtEl>
                                      </p:cBhvr>
                                      <p:to x="100000" y="90000"/>
                                    </p:animScale>
                                    <p:animScale>
                                      <p:cBhvr>
                                        <p:cTn id="18" dur="166" decel="50000">
                                          <p:stCondLst>
                                            <p:cond delay="1668"/>
                                          </p:stCondLst>
                                        </p:cTn>
                                        <p:tgtEl>
                                          <p:spTgt spid="8">
                                            <p:txEl>
                                              <p:pRg st="0" end="0"/>
                                            </p:txEl>
                                          </p:spTgt>
                                        </p:tgtEl>
                                      </p:cBhvr>
                                      <p:to x="100000" y="100000"/>
                                    </p:animScale>
                                    <p:animScale>
                                      <p:cBhvr>
                                        <p:cTn id="19" dur="26">
                                          <p:stCondLst>
                                            <p:cond delay="1808"/>
                                          </p:stCondLst>
                                        </p:cTn>
                                        <p:tgtEl>
                                          <p:spTgt spid="8">
                                            <p:txEl>
                                              <p:pRg st="0" end="0"/>
                                            </p:txEl>
                                          </p:spTgt>
                                        </p:tgtEl>
                                      </p:cBhvr>
                                      <p:to x="100000" y="95000"/>
                                    </p:animScale>
                                    <p:animScale>
                                      <p:cBhvr>
                                        <p:cTn id="20" dur="166" decel="50000">
                                          <p:stCondLst>
                                            <p:cond delay="1834"/>
                                          </p:stCondLst>
                                        </p:cTn>
                                        <p:tgtEl>
                                          <p:spTgt spid="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 Box 122"/>
          <p:cNvSpPr txBox="1"/>
          <p:nvPr/>
        </p:nvSpPr>
        <p:spPr>
          <a:xfrm>
            <a:off x="1803400" y="345440"/>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b, Tính lượng điện năng kỳ vọng bị thiếu hụt</a:t>
            </a:r>
            <a:endParaRPr lang="en-US"/>
          </a:p>
        </p:txBody>
      </p:sp>
      <p:pic>
        <p:nvPicPr>
          <p:cNvPr id="2" name="Picture 1"/>
          <p:cNvPicPr>
            <a:picLocks noChangeAspect="1"/>
          </p:cNvPicPr>
          <p:nvPr/>
        </p:nvPicPr>
        <p:blipFill>
          <a:blip r:embed="rId2"/>
          <a:stretch>
            <a:fillRect/>
          </a:stretch>
        </p:blipFill>
        <p:spPr>
          <a:xfrm>
            <a:off x="1531620" y="713740"/>
            <a:ext cx="4418330" cy="1861185"/>
          </a:xfrm>
          <a:prstGeom prst="rect">
            <a:avLst/>
          </a:prstGeom>
        </p:spPr>
      </p:pic>
      <p:sp>
        <p:nvSpPr>
          <p:cNvPr id="4" name="Text Box 3"/>
          <p:cNvSpPr txBox="1"/>
          <p:nvPr/>
        </p:nvSpPr>
        <p:spPr>
          <a:xfrm>
            <a:off x="1803400" y="2574925"/>
            <a:ext cx="5080000" cy="321945"/>
          </a:xfrm>
          <a:prstGeom prst="rect">
            <a:avLst/>
          </a:prstGeom>
          <a:noFill/>
          <a:ln w="9525">
            <a:noFill/>
          </a:ln>
        </p:spPr>
        <p:txBody>
          <a:bodyPr>
            <a:spAutoFit/>
          </a:bodyPr>
          <a:lstStyle/>
          <a:p>
            <a:pPr indent="0"/>
            <a:r>
              <a:rPr lang="en-US" sz="1500" b="0">
                <a:latin typeface="Times New Roman" panose="02020603050405020304" charset="0"/>
                <a:cs typeface="等线" charset="0"/>
              </a:rPr>
              <a:t>Điện năng bị thiếu trong năm là</a:t>
            </a:r>
            <a:endParaRPr lang="en-US" sz="1500"/>
          </a:p>
        </p:txBody>
      </p:sp>
      <p:sp>
        <p:nvSpPr>
          <p:cNvPr id="5" name="Text Box 4"/>
          <p:cNvSpPr txBox="1"/>
          <p:nvPr/>
        </p:nvSpPr>
        <p:spPr>
          <a:xfrm>
            <a:off x="1856740" y="2896870"/>
            <a:ext cx="5080000" cy="321945"/>
          </a:xfrm>
          <a:prstGeom prst="rect">
            <a:avLst/>
          </a:prstGeom>
          <a:noFill/>
          <a:ln w="9525">
            <a:noFill/>
          </a:ln>
        </p:spPr>
        <p:txBody>
          <a:bodyPr>
            <a:spAutoFit/>
          </a:bodyPr>
          <a:lstStyle/>
          <a:p>
            <a:pPr indent="0"/>
            <a:r>
              <a:rPr lang="en-US" sz="1500" b="0">
                <a:latin typeface="Times New Roman" panose="02020603050405020304" charset="0"/>
                <a:cs typeface="等线" charset="0"/>
              </a:rPr>
              <a:t>E = 0 khi P</a:t>
            </a:r>
            <a:endParaRPr lang="en-US" sz="1500"/>
          </a:p>
        </p:txBody>
      </p:sp>
      <p:pic>
        <p:nvPicPr>
          <p:cNvPr id="6" name="Picture 5"/>
          <p:cNvPicPr/>
          <p:nvPr/>
        </p:nvPicPr>
        <p:blipFill>
          <a:blip r:embed="rId3"/>
          <a:stretch>
            <a:fillRect/>
          </a:stretch>
        </p:blipFill>
        <p:spPr>
          <a:xfrm>
            <a:off x="2794000" y="2896870"/>
            <a:ext cx="175260" cy="267970"/>
          </a:xfrm>
          <a:prstGeom prst="rect">
            <a:avLst/>
          </a:prstGeom>
          <a:noFill/>
          <a:ln w="9525">
            <a:noFill/>
          </a:ln>
        </p:spPr>
      </p:pic>
      <p:sp>
        <p:nvSpPr>
          <p:cNvPr id="124" name="Text Box 123"/>
          <p:cNvSpPr txBox="1"/>
          <p:nvPr/>
        </p:nvSpPr>
        <p:spPr>
          <a:xfrm>
            <a:off x="2877820" y="2896870"/>
            <a:ext cx="530860" cy="321945"/>
          </a:xfrm>
          <a:prstGeom prst="rect">
            <a:avLst/>
          </a:prstGeom>
          <a:noFill/>
          <a:ln w="9525">
            <a:noFill/>
          </a:ln>
        </p:spPr>
        <p:txBody>
          <a:bodyPr wrap="square">
            <a:spAutoFit/>
          </a:bodyPr>
          <a:lstStyle/>
          <a:p>
            <a:pPr indent="0"/>
            <a:r>
              <a:rPr lang="en-US" sz="1500" b="0">
                <a:latin typeface="Times New Roman" panose="02020603050405020304" charset="0"/>
                <a:cs typeface="等线" charset="0"/>
              </a:rPr>
              <a:t> 59</a:t>
            </a:r>
            <a:endParaRPr lang="en-US" sz="1500"/>
          </a:p>
        </p:txBody>
      </p:sp>
      <p:pic>
        <p:nvPicPr>
          <p:cNvPr id="7" name="Picture 6"/>
          <p:cNvPicPr>
            <a:picLocks noChangeAspect="1"/>
          </p:cNvPicPr>
          <p:nvPr/>
        </p:nvPicPr>
        <p:blipFill>
          <a:blip r:embed="rId4"/>
          <a:stretch>
            <a:fillRect/>
          </a:stretch>
        </p:blipFill>
        <p:spPr>
          <a:xfrm>
            <a:off x="1930400" y="3164840"/>
            <a:ext cx="947420" cy="352425"/>
          </a:xfrm>
          <a:prstGeom prst="rect">
            <a:avLst/>
          </a:prstGeom>
        </p:spPr>
      </p:pic>
      <p:sp>
        <p:nvSpPr>
          <p:cNvPr id="9" name="Text Box 8"/>
          <p:cNvSpPr txBox="1"/>
          <p:nvPr/>
        </p:nvSpPr>
        <p:spPr>
          <a:xfrm>
            <a:off x="2877820" y="3164840"/>
            <a:ext cx="3715385" cy="291465"/>
          </a:xfrm>
          <a:prstGeom prst="rect">
            <a:avLst/>
          </a:prstGeom>
          <a:noFill/>
        </p:spPr>
        <p:txBody>
          <a:bodyPr wrap="square" rtlCol="0">
            <a:spAutoFit/>
          </a:bodyPr>
          <a:lstStyle/>
          <a:p>
            <a:r>
              <a:rPr lang="vi-VN" altLang="en-US" sz="1300">
                <a:latin typeface="Times New Roman" panose="02020603050405020304" charset="0"/>
                <a:cs typeface="Times New Roman" panose="02020603050405020304" charset="0"/>
              </a:rPr>
              <a:t>khi 59 &gt; P 23,6</a:t>
            </a:r>
          </a:p>
        </p:txBody>
      </p:sp>
      <p:pic>
        <p:nvPicPr>
          <p:cNvPr id="10" name="Picture 9"/>
          <p:cNvPicPr>
            <a:picLocks noChangeAspect="1"/>
          </p:cNvPicPr>
          <p:nvPr/>
        </p:nvPicPr>
        <p:blipFill>
          <a:blip r:embed="rId5"/>
          <a:stretch>
            <a:fillRect/>
          </a:stretch>
        </p:blipFill>
        <p:spPr>
          <a:xfrm>
            <a:off x="1930400" y="3540760"/>
            <a:ext cx="3009900" cy="367030"/>
          </a:xfrm>
          <a:prstGeom prst="rect">
            <a:avLst/>
          </a:prstGeom>
        </p:spPr>
      </p:pic>
      <p:pic>
        <p:nvPicPr>
          <p:cNvPr id="12" name="Picture 11"/>
          <p:cNvPicPr/>
          <p:nvPr/>
        </p:nvPicPr>
        <p:blipFill>
          <a:blip r:embed="rId6"/>
          <a:stretch>
            <a:fillRect/>
          </a:stretch>
        </p:blipFill>
        <p:spPr>
          <a:xfrm>
            <a:off x="1856740" y="3992880"/>
            <a:ext cx="250825" cy="327660"/>
          </a:xfrm>
          <a:prstGeom prst="rect">
            <a:avLst/>
          </a:prstGeom>
          <a:noFill/>
          <a:ln w="9525">
            <a:noFill/>
          </a:ln>
        </p:spPr>
      </p:pic>
      <p:sp>
        <p:nvSpPr>
          <p:cNvPr id="125" name="Text Box 124"/>
          <p:cNvSpPr txBox="1"/>
          <p:nvPr/>
        </p:nvSpPr>
        <p:spPr>
          <a:xfrm>
            <a:off x="2032000" y="3992245"/>
            <a:ext cx="5080000" cy="368300"/>
          </a:xfrm>
          <a:prstGeom prst="rect">
            <a:avLst/>
          </a:prstGeom>
          <a:noFill/>
          <a:ln w="9525">
            <a:noFill/>
          </a:ln>
        </p:spPr>
        <p:txBody>
          <a:bodyPr>
            <a:spAutoFit/>
          </a:bodyPr>
          <a:lstStyle/>
          <a:p>
            <a:pPr indent="0"/>
            <a:r>
              <a:rPr lang="en-US" b="0">
                <a:latin typeface="Times New Roman" panose="02020603050405020304" charset="0"/>
                <a:cs typeface="等线" charset="0"/>
              </a:rPr>
              <a:t> </a:t>
            </a:r>
            <a:r>
              <a:rPr lang="en-US" sz="1500" b="0" u="sng">
                <a:latin typeface="Times New Roman" panose="02020603050405020304" charset="0"/>
                <a:cs typeface="等线" charset="0"/>
              </a:rPr>
              <a:t>Điện năng kỳ vọng bị thiếu trong năm là</a:t>
            </a:r>
            <a:r>
              <a:rPr lang="en-US" sz="1500" b="0">
                <a:latin typeface="Times New Roman" panose="02020603050405020304" charset="0"/>
                <a:cs typeface="等线" charset="0"/>
              </a:rPr>
              <a:t>: E*p</a:t>
            </a:r>
            <a:endParaRPr 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4"/>
                                        </p:tgtEl>
                                        <p:attrNameLst>
                                          <p:attrName>style.visibility</p:attrName>
                                        </p:attrNameLst>
                                      </p:cBhvr>
                                      <p:to>
                                        <p:strVal val="visible"/>
                                      </p:to>
                                    </p:set>
                                    <p:anim calcmode="lin" valueType="num">
                                      <p:cBhvr additive="base">
                                        <p:cTn id="24" dur="500" fill="hold"/>
                                        <p:tgtEl>
                                          <p:spTgt spid="124"/>
                                        </p:tgtEl>
                                        <p:attrNameLst>
                                          <p:attrName>ppt_x</p:attrName>
                                        </p:attrNameLst>
                                      </p:cBhvr>
                                      <p:tavLst>
                                        <p:tav tm="0">
                                          <p:val>
                                            <p:strVal val="#ppt_x"/>
                                          </p:val>
                                        </p:tav>
                                        <p:tav tm="100000">
                                          <p:val>
                                            <p:strVal val="#ppt_x"/>
                                          </p:val>
                                        </p:tav>
                                      </p:tavLst>
                                    </p:anim>
                                    <p:anim calcmode="lin" valueType="num">
                                      <p:cBhvr additive="base">
                                        <p:cTn id="25" dur="500" fill="hold"/>
                                        <p:tgtEl>
                                          <p:spTgt spid="12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25"/>
                                        </p:tgtEl>
                                        <p:attrNameLst>
                                          <p:attrName>style.visibility</p:attrName>
                                        </p:attrNameLst>
                                      </p:cBhvr>
                                      <p:to>
                                        <p:strVal val="visible"/>
                                      </p:to>
                                    </p:set>
                                    <p:anim calcmode="lin" valueType="num">
                                      <p:cBhvr additive="base">
                                        <p:cTn id="40" dur="500" fill="hold"/>
                                        <p:tgtEl>
                                          <p:spTgt spid="125"/>
                                        </p:tgtEl>
                                        <p:attrNameLst>
                                          <p:attrName>ppt_x</p:attrName>
                                        </p:attrNameLst>
                                      </p:cBhvr>
                                      <p:tavLst>
                                        <p:tav tm="0">
                                          <p:val>
                                            <p:strVal val="#ppt_x"/>
                                          </p:val>
                                        </p:tav>
                                        <p:tav tm="100000">
                                          <p:val>
                                            <p:strVal val="#ppt_x"/>
                                          </p:val>
                                        </p:tav>
                                      </p:tavLst>
                                    </p:anim>
                                    <p:anim calcmode="lin" valueType="num">
                                      <p:cBhvr additive="base">
                                        <p:cTn id="41" dur="500" fill="hold"/>
                                        <p:tgtEl>
                                          <p:spTgt spid="12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124" grpId="0"/>
      <p:bldP spid="124" grpId="1"/>
      <p:bldP spid="9" grpId="0"/>
      <p:bldP spid="9" grpId="1"/>
      <p:bldP spid="125" grpId="0"/>
      <p:bldP spid="12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0860" y="89535"/>
            <a:ext cx="5655945" cy="4841875"/>
          </a:xfrm>
          <a:prstGeom prst="rect">
            <a:avLst/>
          </a:prstGeom>
        </p:spPr>
      </p:pic>
    </p:spTree>
  </p:cSld>
  <p:clrMapOvr>
    <a:masterClrMapping/>
  </p:clrMapOvr>
  <p:transition>
    <p:wheel spokes="8"/>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Box 125"/>
          <p:cNvSpPr txBox="1"/>
          <p:nvPr/>
        </p:nvSpPr>
        <p:spPr>
          <a:xfrm>
            <a:off x="1445260" y="303530"/>
            <a:ext cx="6253480" cy="829945"/>
          </a:xfrm>
          <a:prstGeom prst="rect">
            <a:avLst/>
          </a:prstGeom>
          <a:noFill/>
          <a:ln w="9525">
            <a:noFill/>
          </a:ln>
        </p:spPr>
        <p:txBody>
          <a:bodyPr wrap="square">
            <a:spAutoFit/>
          </a:bodyPr>
          <a:lstStyle/>
          <a:p>
            <a:pPr marL="285750" indent="-285750">
              <a:buFont typeface="Arial" panose="020B0604020202020204" pitchFamily="34" charset="0"/>
              <a:buChar char="→"/>
            </a:pPr>
            <a:r>
              <a:rPr lang="en-US" b="0">
                <a:latin typeface="Times New Roman" panose="02020603050405020304" charset="0"/>
                <a:cs typeface="等线" charset="0"/>
              </a:rPr>
              <a:t> </a:t>
            </a:r>
            <a:r>
              <a:rPr lang="en-US" sz="1500" b="0">
                <a:latin typeface="Times New Roman" panose="02020603050405020304" charset="0"/>
                <a:cs typeface="等线" charset="0"/>
              </a:rPr>
              <a:t>Điện năng kỳ vọng bị thiếu trong trường hợp lệch 0σ là: </a:t>
            </a:r>
            <a:r>
              <a:rPr lang="en-US" sz="1500" b="0">
                <a:solidFill>
                  <a:srgbClr val="000000"/>
                </a:solidFill>
                <a:latin typeface="Times New Roman" panose="02020603050405020304" charset="0"/>
              </a:rPr>
              <a:t>22,84584804</a:t>
            </a:r>
          </a:p>
          <a:p>
            <a:pPr indent="0">
              <a:buNone/>
            </a:pPr>
            <a:endParaRPr lang="en-US" sz="1500" b="0">
              <a:latin typeface="Times New Roman" panose="02020603050405020304" charset="0"/>
              <a:cs typeface="等线" charset="0"/>
            </a:endParaRPr>
          </a:p>
          <a:p>
            <a:pPr indent="0">
              <a:buNone/>
            </a:pPr>
            <a:r>
              <a:rPr lang="en-US" sz="1500" b="0">
                <a:latin typeface="Times New Roman" panose="02020603050405020304" charset="0"/>
                <a:cs typeface="等线" charset="0"/>
              </a:rPr>
              <a:t>Các trường hợp còn lại chúng ta sẽ làm tương tự ta có bảng giá trị như sau</a:t>
            </a:r>
            <a:r>
              <a:rPr lang="vi-VN" altLang="en-US" sz="1500" b="0">
                <a:latin typeface="Times New Roman" panose="02020603050405020304" charset="0"/>
                <a:cs typeface="等线" charset="0"/>
              </a:rPr>
              <a:t>:</a:t>
            </a:r>
          </a:p>
        </p:txBody>
      </p:sp>
      <p:sp>
        <p:nvSpPr>
          <p:cNvPr id="4" name="Text Box 3"/>
          <p:cNvSpPr txBox="1"/>
          <p:nvPr/>
        </p:nvSpPr>
        <p:spPr>
          <a:xfrm>
            <a:off x="5871210" y="1226820"/>
            <a:ext cx="2580640" cy="1014730"/>
          </a:xfrm>
          <a:prstGeom prst="rect">
            <a:avLst/>
          </a:prstGeom>
          <a:noFill/>
          <a:ln w="9525">
            <a:noFill/>
          </a:ln>
        </p:spPr>
        <p:txBody>
          <a:bodyPr wrap="square">
            <a:spAutoFit/>
          </a:bodyPr>
          <a:lstStyle/>
          <a:p>
            <a:pPr indent="0"/>
            <a:r>
              <a:rPr lang="en-US" sz="1500" b="0">
                <a:solidFill>
                  <a:srgbClr val="FF0000"/>
                </a:solidFill>
                <a:latin typeface="Times New Roman" panose="02020603050405020304" charset="0"/>
              </a:rPr>
              <a:t>Thời gian kỳ vọng thiếu hụt công suất nguồn LOLE ( Loss of load expectation) trong năm là: 8,49998405</a:t>
            </a:r>
          </a:p>
        </p:txBody>
      </p:sp>
      <p:sp>
        <p:nvSpPr>
          <p:cNvPr id="5" name="Text Box 4"/>
          <p:cNvSpPr txBox="1"/>
          <p:nvPr/>
        </p:nvSpPr>
        <p:spPr>
          <a:xfrm>
            <a:off x="5871210" y="2423160"/>
            <a:ext cx="2787015" cy="1014730"/>
          </a:xfrm>
          <a:prstGeom prst="rect">
            <a:avLst/>
          </a:prstGeom>
          <a:noFill/>
          <a:ln w="9525">
            <a:noFill/>
          </a:ln>
        </p:spPr>
        <p:txBody>
          <a:bodyPr wrap="square">
            <a:spAutoFit/>
          </a:bodyPr>
          <a:lstStyle/>
          <a:p>
            <a:pPr indent="0"/>
            <a:r>
              <a:rPr lang="en-US" sz="1500" b="0">
                <a:solidFill>
                  <a:srgbClr val="FF0000"/>
                </a:solidFill>
                <a:latin typeface="Times New Roman" panose="02020603050405020304" charset="0"/>
              </a:rPr>
              <a:t>Lượng điện năng kỳ vọng bị thiếu LOEE ( Loss of load energy expectation ) trong năm là: 24,76185992</a:t>
            </a:r>
          </a:p>
        </p:txBody>
      </p:sp>
      <p:graphicFrame>
        <p:nvGraphicFramePr>
          <p:cNvPr id="3" name="Table 2"/>
          <p:cNvGraphicFramePr/>
          <p:nvPr/>
        </p:nvGraphicFramePr>
        <p:xfrm>
          <a:off x="443865" y="1088390"/>
          <a:ext cx="5347970" cy="3792855"/>
        </p:xfrm>
        <a:graphic>
          <a:graphicData uri="http://schemas.openxmlformats.org/drawingml/2006/table">
            <a:tbl>
              <a:tblPr firstRow="1" bandRow="1">
                <a:tableStyleId>{5C22544A-7EE6-4342-B048-85BDC9FD1C3A}</a:tableStyleId>
              </a:tblPr>
              <a:tblGrid>
                <a:gridCol w="922020">
                  <a:extLst>
                    <a:ext uri="{9D8B030D-6E8A-4147-A177-3AD203B41FA5}">
                      <a16:colId xmlns:a16="http://schemas.microsoft.com/office/drawing/2014/main" val="20000"/>
                    </a:ext>
                  </a:extLst>
                </a:gridCol>
                <a:gridCol w="1013460">
                  <a:extLst>
                    <a:ext uri="{9D8B030D-6E8A-4147-A177-3AD203B41FA5}">
                      <a16:colId xmlns:a16="http://schemas.microsoft.com/office/drawing/2014/main" val="20001"/>
                    </a:ext>
                  </a:extLst>
                </a:gridCol>
                <a:gridCol w="1393190">
                  <a:extLst>
                    <a:ext uri="{9D8B030D-6E8A-4147-A177-3AD203B41FA5}">
                      <a16:colId xmlns:a16="http://schemas.microsoft.com/office/drawing/2014/main" val="20002"/>
                    </a:ext>
                  </a:extLst>
                </a:gridCol>
                <a:gridCol w="1447165">
                  <a:extLst>
                    <a:ext uri="{9D8B030D-6E8A-4147-A177-3AD203B41FA5}">
                      <a16:colId xmlns:a16="http://schemas.microsoft.com/office/drawing/2014/main" val="20003"/>
                    </a:ext>
                  </a:extLst>
                </a:gridCol>
                <a:gridCol w="572135">
                  <a:extLst>
                    <a:ext uri="{9D8B030D-6E8A-4147-A177-3AD203B41FA5}">
                      <a16:colId xmlns:a16="http://schemas.microsoft.com/office/drawing/2014/main" val="20004"/>
                    </a:ext>
                  </a:extLst>
                </a:gridCol>
              </a:tblGrid>
              <a:tr h="691515">
                <a:tc>
                  <a:txBody>
                    <a:bodyPr/>
                    <a:lstStyle/>
                    <a:p>
                      <a:pPr indent="0" algn="ctr">
                        <a:buNone/>
                      </a:pPr>
                      <a:r>
                        <a:rPr lang="en-US" sz="1300" b="0">
                          <a:latin typeface="Times New Roman" panose="02020603050405020304" charset="0"/>
                          <a:cs typeface="Times New Roman" panose="02020603050405020304" charset="0"/>
                        </a:rPr>
                        <a:t>Các trường hợp</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Xác suất xuất hiện</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Thời gian kỳ vọng thiếu hụt công suất nguồn</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Điện năng kỳ vọng bị thiếu</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vi-VN" altLang="en-US" sz="1300" b="0">
                          <a:latin typeface="Times New Roman" panose="02020603050405020304" charset="0"/>
                          <a:cs typeface="Times New Roman" panose="02020603050405020304" charset="0"/>
                        </a:rPr>
                        <a:t>Xác suất</a:t>
                      </a:r>
                    </a:p>
                  </a:txBody>
                  <a:tcPr/>
                </a:tc>
                <a:extLst>
                  <a:ext uri="{0D108BD9-81ED-4DB2-BD59-A6C34878D82A}">
                    <a16:rowId xmlns:a16="http://schemas.microsoft.com/office/drawing/2014/main" val="10000"/>
                  </a:ext>
                </a:extLst>
              </a:tr>
              <a:tr h="442595">
                <a:tc>
                  <a:txBody>
                    <a:bodyPr/>
                    <a:lstStyle/>
                    <a:p>
                      <a:pPr indent="0" algn="ctr">
                        <a:buNone/>
                      </a:pPr>
                      <a:r>
                        <a:rPr lang="en-US" sz="1300" b="0">
                          <a:latin typeface="Times New Roman" panose="02020603050405020304" charset="0"/>
                          <a:cs typeface="Times New Roman" panose="02020603050405020304" charset="0"/>
                        </a:rPr>
                        <a:t>Lệch -3σ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0,006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1,367472347</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5,249535887</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0,006</a:t>
                      </a:r>
                    </a:p>
                  </a:txBody>
                  <a:tcPr/>
                </a:tc>
                <a:extLst>
                  <a:ext uri="{0D108BD9-81ED-4DB2-BD59-A6C34878D82A}">
                    <a16:rowId xmlns:a16="http://schemas.microsoft.com/office/drawing/2014/main" val="10001"/>
                  </a:ext>
                </a:extLst>
              </a:tr>
              <a:tr h="443230">
                <a:tc>
                  <a:txBody>
                    <a:bodyPr/>
                    <a:lstStyle/>
                    <a:p>
                      <a:pPr indent="0" algn="ctr">
                        <a:buNone/>
                      </a:pPr>
                      <a:r>
                        <a:rPr lang="en-US" sz="1300" b="0">
                          <a:latin typeface="Times New Roman" panose="02020603050405020304" charset="0"/>
                          <a:cs typeface="Times New Roman" panose="02020603050405020304" charset="0"/>
                        </a:rPr>
                        <a:t>Lệch -2σ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0,061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2,772263831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8,536682741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0,061</a:t>
                      </a:r>
                    </a:p>
                  </a:txBody>
                  <a:tcPr/>
                </a:tc>
                <a:extLst>
                  <a:ext uri="{0D108BD9-81ED-4DB2-BD59-A6C34878D82A}">
                    <a16:rowId xmlns:a16="http://schemas.microsoft.com/office/drawing/2014/main" val="10002"/>
                  </a:ext>
                </a:extLst>
              </a:tr>
              <a:tr h="443230">
                <a:tc>
                  <a:txBody>
                    <a:bodyPr/>
                    <a:lstStyle/>
                    <a:p>
                      <a:pPr indent="0" algn="ctr">
                        <a:buNone/>
                      </a:pPr>
                      <a:r>
                        <a:rPr lang="en-US" sz="1300" b="0">
                          <a:latin typeface="Times New Roman" panose="02020603050405020304" charset="0"/>
                          <a:cs typeface="Times New Roman" panose="02020603050405020304" charset="0"/>
                        </a:rPr>
                        <a:t>Lệch -1σ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0,242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4,31631397</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14,4701765</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0,242</a:t>
                      </a:r>
                    </a:p>
                  </a:txBody>
                  <a:tcPr/>
                </a:tc>
                <a:extLst>
                  <a:ext uri="{0D108BD9-81ED-4DB2-BD59-A6C34878D82A}">
                    <a16:rowId xmlns:a16="http://schemas.microsoft.com/office/drawing/2014/main" val="10003"/>
                  </a:ext>
                </a:extLst>
              </a:tr>
              <a:tr h="443230">
                <a:tc>
                  <a:txBody>
                    <a:bodyPr/>
                    <a:lstStyle/>
                    <a:p>
                      <a:pPr indent="0" algn="ctr">
                        <a:buNone/>
                      </a:pPr>
                      <a:r>
                        <a:rPr lang="en-US" sz="1300" b="0">
                          <a:latin typeface="Times New Roman" panose="02020603050405020304" charset="0"/>
                          <a:cs typeface="Times New Roman" panose="02020603050405020304" charset="0"/>
                        </a:rPr>
                        <a:t>Lệch 0σ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0,382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5,767721101</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22,84584804</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0,382</a:t>
                      </a:r>
                    </a:p>
                  </a:txBody>
                  <a:tcPr/>
                </a:tc>
                <a:extLst>
                  <a:ext uri="{0D108BD9-81ED-4DB2-BD59-A6C34878D82A}">
                    <a16:rowId xmlns:a16="http://schemas.microsoft.com/office/drawing/2014/main" val="10004"/>
                  </a:ext>
                </a:extLst>
              </a:tr>
              <a:tr h="442595">
                <a:tc>
                  <a:txBody>
                    <a:bodyPr/>
                    <a:lstStyle/>
                    <a:p>
                      <a:pPr indent="0" algn="ctr">
                        <a:buNone/>
                      </a:pPr>
                      <a:r>
                        <a:rPr lang="en-US" sz="1300" b="0">
                          <a:latin typeface="Times New Roman" panose="02020603050405020304" charset="0"/>
                          <a:cs typeface="Times New Roman" panose="02020603050405020304" charset="0"/>
                        </a:rPr>
                        <a:t>Lệch 1σ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0,242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8,739246652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34,06810079</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0,242</a:t>
                      </a:r>
                    </a:p>
                  </a:txBody>
                  <a:tcPr/>
                </a:tc>
                <a:extLst>
                  <a:ext uri="{0D108BD9-81ED-4DB2-BD59-A6C34878D82A}">
                    <a16:rowId xmlns:a16="http://schemas.microsoft.com/office/drawing/2014/main" val="10005"/>
                  </a:ext>
                </a:extLst>
              </a:tr>
              <a:tr h="443230">
                <a:tc>
                  <a:txBody>
                    <a:bodyPr/>
                    <a:lstStyle/>
                    <a:p>
                      <a:pPr indent="0" algn="ctr">
                        <a:buNone/>
                      </a:pPr>
                      <a:r>
                        <a:rPr lang="en-US" sz="1300" b="0">
                          <a:latin typeface="Times New Roman" panose="02020603050405020304" charset="0"/>
                          <a:cs typeface="Times New Roman" panose="02020603050405020304" charset="0"/>
                        </a:rPr>
                        <a:t>Lệch 2σ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0,062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13,56757436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52,62656712</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0,062</a:t>
                      </a:r>
                    </a:p>
                  </a:txBody>
                  <a:tcPr/>
                </a:tc>
                <a:extLst>
                  <a:ext uri="{0D108BD9-81ED-4DB2-BD59-A6C34878D82A}">
                    <a16:rowId xmlns:a16="http://schemas.microsoft.com/office/drawing/2014/main" val="10006"/>
                  </a:ext>
                </a:extLst>
              </a:tr>
              <a:tr h="443230">
                <a:tc>
                  <a:txBody>
                    <a:bodyPr/>
                    <a:lstStyle/>
                    <a:p>
                      <a:pPr indent="0" algn="ctr">
                        <a:buNone/>
                      </a:pPr>
                      <a:r>
                        <a:rPr lang="en-US" sz="1300" b="0">
                          <a:latin typeface="Times New Roman" panose="02020603050405020304" charset="0"/>
                          <a:cs typeface="Times New Roman" panose="02020603050405020304" charset="0"/>
                        </a:rPr>
                        <a:t>Lệch 3σ</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0,006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18,13012256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indent="0" algn="ctr">
                        <a:buNone/>
                      </a:pPr>
                      <a:r>
                        <a:rPr lang="en-US" sz="1300" b="0">
                          <a:latin typeface="Times New Roman" panose="02020603050405020304" charset="0"/>
                          <a:cs typeface="Times New Roman" panose="02020603050405020304" charset="0"/>
                        </a:rPr>
                        <a:t>78,90014016</a:t>
                      </a:r>
                      <a:endParaRPr lang="en-US" sz="1300" b="0">
                        <a:latin typeface="Times New Roman" panose="02020603050405020304" charset="0"/>
                        <a:ea typeface="Times New Roman" panose="02020603050405020304" charset="0"/>
                        <a:cs typeface="Times New Roman" panose="02020603050405020304" charset="0"/>
                      </a:endParaRPr>
                    </a:p>
                  </a:txBody>
                  <a:tcPr marL="68580" marR="68580" marT="0" marB="0"/>
                </a:tc>
                <a:tc>
                  <a:txBody>
                    <a:bodyPr/>
                    <a:lstStyle/>
                    <a:p>
                      <a:pPr>
                        <a:buNone/>
                      </a:pPr>
                      <a:r>
                        <a:rPr lang="en-US" sz="1300">
                          <a:latin typeface="Times New Roman" panose="02020603050405020304" charset="0"/>
                          <a:cs typeface="Times New Roman" panose="02020603050405020304" charset="0"/>
                        </a:rPr>
                        <a:t>0,006</a:t>
                      </a:r>
                    </a:p>
                  </a:txBody>
                  <a:tcPr/>
                </a:tc>
                <a:extLst>
                  <a:ext uri="{0D108BD9-81ED-4DB2-BD59-A6C34878D82A}">
                    <a16:rowId xmlns:a16="http://schemas.microsoft.com/office/drawing/2014/main" val="10007"/>
                  </a:ext>
                </a:extLst>
              </a:tr>
            </a:tbl>
          </a:graphicData>
        </a:graphic>
      </p:graphicFrame>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Box 100"/>
          <p:cNvSpPr txBox="1"/>
          <p:nvPr/>
        </p:nvSpPr>
        <p:spPr>
          <a:xfrm>
            <a:off x="1588770" y="804545"/>
            <a:ext cx="6294755" cy="3138170"/>
          </a:xfrm>
          <a:prstGeom prst="rect">
            <a:avLst/>
          </a:prstGeom>
          <a:noFill/>
          <a:ln w="9525">
            <a:noFill/>
          </a:ln>
        </p:spPr>
        <p:txBody>
          <a:bodyPr wrap="square">
            <a:spAutoFit/>
          </a:bodyPr>
          <a:lstStyle/>
          <a:p>
            <a:pPr marL="285750" indent="-285750">
              <a:buFont typeface="Arial" panose="020B0604020202020204" pitchFamily="34" charset="0"/>
              <a:buChar char="•"/>
            </a:pPr>
            <a:r>
              <a:rPr lang="en-US" b="0">
                <a:latin typeface="Times New Roman" panose="02020603050405020304" charset="0"/>
                <a:cs typeface="Calibri" panose="020F0502020204030204" pitchFamily="34" charset="0"/>
              </a:rPr>
              <a:t>Xác suất là độ đo của toán học để đo tính phi chắc chắn của khả năng xảy ra một sự kiện (biến cố).</a:t>
            </a:r>
          </a:p>
          <a:p>
            <a:pPr indent="0">
              <a:buFont typeface="Arial" panose="020B0604020202020204" pitchFamily="34" charset="0"/>
              <a:buNone/>
            </a:pPr>
            <a:endParaRPr lang="en-US" b="0">
              <a:latin typeface="Times New Roman" panose="02020603050405020304" charset="0"/>
              <a:cs typeface="Calibri" panose="020F0502020204030204" pitchFamily="34" charset="0"/>
            </a:endParaRPr>
          </a:p>
          <a:p>
            <a:pPr marL="285750" indent="-285750">
              <a:buFont typeface="Arial" panose="020B0604020202020204" pitchFamily="34" charset="0"/>
              <a:buChar char="•"/>
            </a:pPr>
            <a:r>
              <a:rPr lang="en-US" b="0">
                <a:latin typeface="Times New Roman" panose="02020603050405020304" charset="0"/>
                <a:cs typeface="Calibri" panose="020F0502020204030204" pitchFamily="34" charset="0"/>
              </a:rPr>
              <a:t>Thống kê là một phần toán học của khoa học, gắn liền với tập hợp dữ liệu, phân tích, giải thích hoặc thảo luận về một vấn đề nào đó, và trình bày dữ liệu, hay là một nhánh của toán học.</a:t>
            </a:r>
          </a:p>
          <a:p>
            <a:pPr indent="0">
              <a:buFont typeface="Arial" panose="020B0604020202020204" pitchFamily="34" charset="0"/>
              <a:buNone/>
            </a:pPr>
            <a:endParaRPr lang="en-US" b="0">
              <a:latin typeface="Times New Roman" panose="02020603050405020304" charset="0"/>
              <a:cs typeface="Calibri" panose="020F0502020204030204" pitchFamily="34" charset="0"/>
            </a:endParaRPr>
          </a:p>
          <a:p>
            <a:pPr marL="285750" indent="-285750">
              <a:buFont typeface="Arial" panose="020B0604020202020204" pitchFamily="34" charset="0"/>
              <a:buChar char="•"/>
            </a:pPr>
            <a:r>
              <a:rPr lang="en-US" b="0">
                <a:latin typeface="Times New Roman" panose="02020603050405020304" charset="0"/>
                <a:cs typeface="Calibri" panose="020F0502020204030204" pitchFamily="34" charset="0"/>
              </a:rPr>
              <a:t>Định nghĩa thống kê về xác suất có ưu điểm lớn là không đòi hỏi những điều kiện áp dụng như đối với những định nghĩa cổ điển. Nó hoàn toàn dựa trên các quan sát thực tế để làm cơ sở kết luận về xác suất xảy ra của một biến cố.</a:t>
            </a:r>
            <a:endParaRPr lang="en-US"/>
          </a:p>
        </p:txBody>
      </p:sp>
      <p:pic>
        <p:nvPicPr>
          <p:cNvPr id="4" name="Audio 3">
            <a:hlinkClick r:id="" action="ppaction://media"/>
            <a:extLst>
              <a:ext uri="{FF2B5EF4-FFF2-40B4-BE49-F238E27FC236}">
                <a16:creationId xmlns:a16="http://schemas.microsoft.com/office/drawing/2014/main" id="{5DE8C82C-FC95-4672-9543-658BF9AAC26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57"/>
    </mc:Choice>
    <mc:Fallback xmlns="">
      <p:transition spd="slow" advTm="3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1">
                                            <p:txEl>
                                              <p:pRg st="0" end="0"/>
                                            </p:txEl>
                                          </p:spTgt>
                                        </p:tgtEl>
                                        <p:attrNameLst>
                                          <p:attrName>style.visibility</p:attrName>
                                        </p:attrNameLst>
                                      </p:cBhvr>
                                      <p:to>
                                        <p:strVal val="visible"/>
                                      </p:to>
                                    </p:set>
                                    <p:anim calcmode="lin" valueType="num">
                                      <p:cBhvr additive="base">
                                        <p:cTn id="11" dur="500" fill="hold"/>
                                        <p:tgtEl>
                                          <p:spTgt spid="10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1">
                                            <p:txEl>
                                              <p:pRg st="2" end="2"/>
                                            </p:txEl>
                                          </p:spTgt>
                                        </p:tgtEl>
                                        <p:attrNameLst>
                                          <p:attrName>style.visibility</p:attrName>
                                        </p:attrNameLst>
                                      </p:cBhvr>
                                      <p:to>
                                        <p:strVal val="visible"/>
                                      </p:to>
                                    </p:set>
                                    <p:anim calcmode="lin" valueType="num">
                                      <p:cBhvr additive="base">
                                        <p:cTn id="17" dur="500" fill="hold"/>
                                        <p:tgtEl>
                                          <p:spTgt spid="10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 calcmode="lin" valueType="num">
                                      <p:cBhvr additive="base">
                                        <p:cTn id="23" dur="500" fill="hold"/>
                                        <p:tgtEl>
                                          <p:spTgt spid="10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 Box 125"/>
          <p:cNvSpPr txBox="1"/>
          <p:nvPr/>
        </p:nvSpPr>
        <p:spPr>
          <a:xfrm>
            <a:off x="1818640" y="368300"/>
            <a:ext cx="5080000" cy="368300"/>
          </a:xfrm>
          <a:prstGeom prst="rect">
            <a:avLst/>
          </a:prstGeom>
          <a:noFill/>
          <a:ln w="9525">
            <a:noFill/>
          </a:ln>
        </p:spPr>
        <p:txBody>
          <a:bodyPr>
            <a:spAutoFit/>
          </a:bodyPr>
          <a:lstStyle/>
          <a:p>
            <a:pPr indent="0"/>
            <a:r>
              <a:rPr lang="vi-VN" altLang="en-US" b="1">
                <a:latin typeface="Times New Roman" panose="02020603050405020304" charset="0"/>
                <a:ea typeface="SimSun" panose="02010600030101010101" pitchFamily="2" charset="-122"/>
              </a:rPr>
              <a:t>2.3.</a:t>
            </a:r>
            <a:r>
              <a:rPr lang="en-US" b="1">
                <a:latin typeface="Times New Roman" panose="02020603050405020304" charset="0"/>
                <a:ea typeface="SimSun" panose="02010600030101010101" pitchFamily="2" charset="-122"/>
              </a:rPr>
              <a:t>Trình bày code và ý nghĩa</a:t>
            </a:r>
            <a:endParaRPr lang="en-US"/>
          </a:p>
        </p:txBody>
      </p:sp>
      <p:sp>
        <p:nvSpPr>
          <p:cNvPr id="2" name="Text Box 1"/>
          <p:cNvSpPr txBox="1"/>
          <p:nvPr/>
        </p:nvSpPr>
        <p:spPr>
          <a:xfrm>
            <a:off x="1917700" y="736600"/>
            <a:ext cx="5080000" cy="368300"/>
          </a:xfrm>
          <a:prstGeom prst="rect">
            <a:avLst/>
          </a:prstGeom>
          <a:noFill/>
          <a:ln w="9525">
            <a:noFill/>
          </a:ln>
        </p:spPr>
        <p:txBody>
          <a:bodyPr>
            <a:spAutoFit/>
          </a:bodyPr>
          <a:lstStyle/>
          <a:p>
            <a:pPr indent="0"/>
            <a:r>
              <a:rPr lang="vi-VN" altLang="en-US" b="0" i="1" u="sng">
                <a:latin typeface="Times New Roman" panose="02020603050405020304" charset="0"/>
                <a:ea typeface="SimSun" panose="02010600030101010101" pitchFamily="2" charset="-122"/>
              </a:rPr>
              <a:t>a) </a:t>
            </a:r>
            <a:r>
              <a:rPr lang="en-US" b="0" i="1" u="sng">
                <a:latin typeface="Times New Roman" panose="02020603050405020304" charset="0"/>
                <a:ea typeface="SimSun" panose="02010600030101010101" pitchFamily="2" charset="-122"/>
              </a:rPr>
              <a:t>Định dạng</a:t>
            </a:r>
            <a:r>
              <a:rPr lang="vi-VN" altLang="en-US" b="0" i="1" u="sng">
                <a:latin typeface="Times New Roman" panose="02020603050405020304" charset="0"/>
                <a:ea typeface="SimSun" panose="02010600030101010101" pitchFamily="2" charset="-122"/>
              </a:rPr>
              <a:t>:</a:t>
            </a:r>
          </a:p>
        </p:txBody>
      </p:sp>
      <p:sp>
        <p:nvSpPr>
          <p:cNvPr id="3" name="Text Box 2"/>
          <p:cNvSpPr txBox="1"/>
          <p:nvPr/>
        </p:nvSpPr>
        <p:spPr>
          <a:xfrm>
            <a:off x="1917700" y="1266190"/>
            <a:ext cx="5080000" cy="645160"/>
          </a:xfrm>
          <a:prstGeom prst="rect">
            <a:avLst/>
          </a:prstGeom>
          <a:noFill/>
          <a:ln w="9525">
            <a:noFill/>
          </a:ln>
        </p:spPr>
        <p:txBody>
          <a:bodyPr>
            <a:spAutoFit/>
          </a:bodyPr>
          <a:lstStyle/>
          <a:p>
            <a:pPr indent="121920"/>
            <a:r>
              <a:rPr lang="en-US" b="0">
                <a:latin typeface="Times New Roman" panose="02020603050405020304" charset="0"/>
                <a:cs typeface="Calibri" panose="020F0502020204030204" pitchFamily="34" charset="0"/>
              </a:rPr>
              <a:t>Bài code được thực hiện trên ứng dụng Excel </a:t>
            </a:r>
          </a:p>
          <a:p>
            <a:pPr indent="121920"/>
            <a:r>
              <a:rPr lang="en-US" b="0">
                <a:latin typeface="Times New Roman" panose="02020603050405020304" charset="0"/>
                <a:cs typeface="Calibri" panose="020F0502020204030204" pitchFamily="34" charset="0"/>
              </a:rPr>
              <a:t>   File định dạng: xls</a:t>
            </a:r>
            <a:endParaRPr lang="en-US"/>
          </a:p>
        </p:txBody>
      </p:sp>
      <p:pic>
        <p:nvPicPr>
          <p:cNvPr id="4" name="Picture 3"/>
          <p:cNvPicPr/>
          <p:nvPr/>
        </p:nvPicPr>
        <p:blipFill>
          <a:blip r:embed="rId2"/>
          <a:stretch>
            <a:fillRect/>
          </a:stretch>
        </p:blipFill>
        <p:spPr>
          <a:xfrm>
            <a:off x="1573530" y="2072640"/>
            <a:ext cx="2026920" cy="1904365"/>
          </a:xfrm>
          <a:prstGeom prst="rect">
            <a:avLst/>
          </a:prstGeom>
          <a:noFill/>
          <a:ln w="9525">
            <a:noFill/>
          </a:ln>
        </p:spPr>
      </p:pic>
      <p:pic>
        <p:nvPicPr>
          <p:cNvPr id="127" name="Picture 126"/>
          <p:cNvPicPr/>
          <p:nvPr/>
        </p:nvPicPr>
        <p:blipFill>
          <a:blip r:embed="rId3"/>
          <a:stretch>
            <a:fillRect/>
          </a:stretch>
        </p:blipFill>
        <p:spPr>
          <a:xfrm>
            <a:off x="4159885" y="1950720"/>
            <a:ext cx="2837815" cy="2148205"/>
          </a:xfrm>
          <a:prstGeom prst="rect">
            <a:avLst/>
          </a:prstGeom>
          <a:noFill/>
          <a:ln w="9525">
            <a:noFill/>
          </a:ln>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27"/>
                                        </p:tgtEl>
                                        <p:attrNameLst>
                                          <p:attrName>style.visibility</p:attrName>
                                        </p:attrNameLst>
                                      </p:cBhvr>
                                      <p:to>
                                        <p:strVal val="visible"/>
                                      </p:to>
                                    </p:set>
                                    <p:anim calcmode="lin" valueType="num">
                                      <p:cBhvr>
                                        <p:cTn id="14" dur="1000" fill="hold"/>
                                        <p:tgtEl>
                                          <p:spTgt spid="127"/>
                                        </p:tgtEl>
                                        <p:attrNameLst>
                                          <p:attrName>ppt_w</p:attrName>
                                        </p:attrNameLst>
                                      </p:cBhvr>
                                      <p:tavLst>
                                        <p:tav tm="0">
                                          <p:val>
                                            <p:fltVal val="0"/>
                                          </p:val>
                                        </p:tav>
                                        <p:tav tm="100000">
                                          <p:val>
                                            <p:strVal val="#ppt_w"/>
                                          </p:val>
                                        </p:tav>
                                      </p:tavLst>
                                    </p:anim>
                                    <p:anim calcmode="lin" valueType="num">
                                      <p:cBhvr>
                                        <p:cTn id="15" dur="1000" fill="hold"/>
                                        <p:tgtEl>
                                          <p:spTgt spid="127"/>
                                        </p:tgtEl>
                                        <p:attrNameLst>
                                          <p:attrName>ppt_h</p:attrName>
                                        </p:attrNameLst>
                                      </p:cBhvr>
                                      <p:tavLst>
                                        <p:tav tm="0">
                                          <p:val>
                                            <p:fltVal val="0"/>
                                          </p:val>
                                        </p:tav>
                                        <p:tav tm="100000">
                                          <p:val>
                                            <p:strVal val="#ppt_h"/>
                                          </p:val>
                                        </p:tav>
                                      </p:tavLst>
                                    </p:anim>
                                    <p:anim calcmode="lin" valueType="num">
                                      <p:cBhvr>
                                        <p:cTn id="16" dur="1000" fill="hold"/>
                                        <p:tgtEl>
                                          <p:spTgt spid="127"/>
                                        </p:tgtEl>
                                        <p:attrNameLst>
                                          <p:attrName>style.rotation</p:attrName>
                                        </p:attrNameLst>
                                      </p:cBhvr>
                                      <p:tavLst>
                                        <p:tav tm="0">
                                          <p:val>
                                            <p:fltVal val="90"/>
                                          </p:val>
                                        </p:tav>
                                        <p:tav tm="100000">
                                          <p:val>
                                            <p:fltVal val="0"/>
                                          </p:val>
                                        </p:tav>
                                      </p:tavLst>
                                    </p:anim>
                                    <p:animEffect transition="in" filter="fade">
                                      <p:cBhvr>
                                        <p:cTn id="17"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 Box 127"/>
          <p:cNvSpPr txBox="1"/>
          <p:nvPr/>
        </p:nvSpPr>
        <p:spPr>
          <a:xfrm>
            <a:off x="1871980" y="490220"/>
            <a:ext cx="5080000" cy="368300"/>
          </a:xfrm>
          <a:prstGeom prst="rect">
            <a:avLst/>
          </a:prstGeom>
          <a:noFill/>
          <a:ln w="9525">
            <a:noFill/>
          </a:ln>
        </p:spPr>
        <p:txBody>
          <a:bodyPr>
            <a:spAutoFit/>
          </a:bodyPr>
          <a:lstStyle/>
          <a:p>
            <a:pPr marL="457200" indent="-457200"/>
            <a:r>
              <a:rPr lang="vi-VN" altLang="en-US" b="0" i="1" u="sng">
                <a:latin typeface="Times New Roman" panose="02020603050405020304" charset="0"/>
                <a:cs typeface="Calibri" panose="020F0502020204030204" pitchFamily="34" charset="0"/>
              </a:rPr>
              <a:t>b)</a:t>
            </a:r>
            <a:r>
              <a:rPr lang="en-US" b="0" i="1" u="sng">
                <a:latin typeface="Times New Roman" panose="02020603050405020304" charset="0"/>
                <a:cs typeface="Calibri" panose="020F0502020204030204" pitchFamily="34" charset="0"/>
              </a:rPr>
              <a:t> Ý tưởng thực hiện và trình bày:</a:t>
            </a:r>
            <a:endParaRPr lang="en-US" u="sng"/>
          </a:p>
        </p:txBody>
      </p:sp>
      <p:sp>
        <p:nvSpPr>
          <p:cNvPr id="2" name="Text Box 1"/>
          <p:cNvSpPr txBox="1"/>
          <p:nvPr/>
        </p:nvSpPr>
        <p:spPr>
          <a:xfrm>
            <a:off x="1640205" y="1292860"/>
            <a:ext cx="5544185" cy="2306955"/>
          </a:xfrm>
          <a:prstGeom prst="rect">
            <a:avLst/>
          </a:prstGeom>
          <a:noFill/>
          <a:ln w="9525">
            <a:noFill/>
          </a:ln>
        </p:spPr>
        <p:txBody>
          <a:bodyPr wrap="square">
            <a:spAutoFit/>
          </a:bodyPr>
          <a:lstStyle/>
          <a:p>
            <a:pPr indent="0"/>
            <a:r>
              <a:rPr lang="en-US" b="0">
                <a:latin typeface="Times New Roman" panose="02020603050405020304" charset="0"/>
                <a:cs typeface="Calibri" panose="020F0502020204030204" pitchFamily="34" charset="0"/>
              </a:rPr>
              <a:t> Để có thể trực quan nhìn vào các số liệu đồng nhất, bài code được trình bày trên ứng dụng Excel. Vì số liệu và các trường hợp khá lớn, ta biểu diễn trên Excel có lợi thế phân chia các vùng số liệu dễ dàng và so sánh các trường hợp trực quan</a:t>
            </a:r>
            <a:r>
              <a:rPr lang="vi-VN" altLang="en-US" b="0">
                <a:latin typeface="Times New Roman" panose="02020603050405020304" charset="0"/>
                <a:cs typeface="Calibri" panose="020F0502020204030204" pitchFamily="34" charset="0"/>
              </a:rPr>
              <a:t>, tạo ưu thế khi điều chỉnh số liệu khi bổ sung, tiếp cận dễ dàng, miễn phí và có khả năng sử dụng lớn, là công cụ có khả năng mạnh trong việc tính toán và sử lí số liệu.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285" y="342265"/>
            <a:ext cx="7618095" cy="4465320"/>
          </a:xfrm>
          <a:prstGeom prst="rect">
            <a:avLst/>
          </a:prstGeom>
        </p:spPr>
      </p:pic>
    </p:spTree>
  </p:cSld>
  <p:clrMapOvr>
    <a:masterClrMapping/>
  </p:clrMapOvr>
  <p:transition>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 y="404495"/>
            <a:ext cx="7452995" cy="4190365"/>
          </a:xfrm>
          <a:prstGeom prst="rect">
            <a:avLst/>
          </a:prstGeom>
        </p:spPr>
      </p:pic>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1"/>
          <p:cNvSpPr txBox="1"/>
          <p:nvPr/>
        </p:nvSpPr>
        <p:spPr>
          <a:xfrm>
            <a:off x="3761716" y="347608"/>
            <a:ext cx="1620567"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vi-VN" altLang="zh-CN" sz="2400">
                <a:solidFill>
                  <a:schemeClr val="accent1"/>
                </a:solidFill>
                <a:latin typeface="Times New Roman" panose="02020603050405020304" charset="0"/>
                <a:ea typeface="+mj-ea"/>
                <a:cs typeface="Times New Roman" panose="02020603050405020304" charset="0"/>
              </a:rPr>
              <a:t>Kết luận</a:t>
            </a:r>
          </a:p>
        </p:txBody>
      </p:sp>
      <p:cxnSp>
        <p:nvCxnSpPr>
          <p:cNvPr id="19" name="直接连接符 18"/>
          <p:cNvCxnSpPr/>
          <p:nvPr/>
        </p:nvCxnSpPr>
        <p:spPr>
          <a:xfrm flipV="1">
            <a:off x="4304030" y="803275"/>
            <a:ext cx="458470" cy="44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551829" y="937154"/>
            <a:ext cx="2794376" cy="1389380"/>
          </a:xfrm>
          <a:prstGeom prst="rect">
            <a:avLst/>
          </a:prstGeom>
        </p:spPr>
        <p:txBody>
          <a:bodyPr wrap="square">
            <a:spAutoFit/>
          </a:bodyPr>
          <a:lstStyle/>
          <a:p>
            <a:pPr>
              <a:lnSpc>
                <a:spcPct val="130000"/>
              </a:lnSpc>
              <a:spcBef>
                <a:spcPts val="600"/>
              </a:spcBef>
            </a:pPr>
            <a:r>
              <a:rPr lang="en-US" altLang="zh-CN" sz="1300" u="heavy">
                <a:solidFill>
                  <a:schemeClr val="tx1"/>
                </a:solidFill>
                <a:latin typeface="Times New Roman" panose="02020603050405020304" charset="0"/>
                <a:cs typeface="Times New Roman" panose="02020603050405020304" charset="0"/>
              </a:rPr>
              <a:t>T</a:t>
            </a:r>
            <a:r>
              <a:rPr lang="en-US" altLang="zh-CN" sz="1300">
                <a:solidFill>
                  <a:schemeClr val="tx1"/>
                </a:solidFill>
                <a:latin typeface="Times New Roman" panose="02020603050405020304" charset="0"/>
                <a:cs typeface="Times New Roman" panose="02020603050405020304" charset="0"/>
              </a:rPr>
              <a:t>a có thể đọc được, chọn được những cách thức xử lí phù hợp hay nói xa hơn, xác suất và thống kê định hình cho chúng ta biết về tương lai và xây dựng cho ta những dự trù phù hợp</a:t>
            </a:r>
          </a:p>
        </p:txBody>
      </p:sp>
      <p:sp>
        <p:nvSpPr>
          <p:cNvPr id="51" name="矩形 50"/>
          <p:cNvSpPr/>
          <p:nvPr/>
        </p:nvSpPr>
        <p:spPr>
          <a:xfrm>
            <a:off x="901059" y="1147030"/>
            <a:ext cx="2657478" cy="1908810"/>
          </a:xfrm>
          <a:prstGeom prst="rect">
            <a:avLst/>
          </a:prstGeom>
        </p:spPr>
        <p:txBody>
          <a:bodyPr wrap="square">
            <a:spAutoFit/>
          </a:bodyPr>
          <a:lstStyle/>
          <a:p>
            <a:pPr algn="r">
              <a:lnSpc>
                <a:spcPct val="130000"/>
              </a:lnSpc>
              <a:spcBef>
                <a:spcPts val="600"/>
              </a:spcBef>
            </a:pPr>
            <a:r>
              <a:rPr lang="vi-VN" altLang="en-US" sz="1300">
                <a:solidFill>
                  <a:schemeClr val="tx1"/>
                </a:solidFill>
                <a:latin typeface="Times New Roman" panose="02020603050405020304" charset="0"/>
                <a:cs typeface="Times New Roman" panose="02020603050405020304" charset="0"/>
              </a:rPr>
              <a:t>X</a:t>
            </a:r>
            <a:r>
              <a:rPr lang="en-US" altLang="zh-CN" sz="1300">
                <a:solidFill>
                  <a:schemeClr val="tx1"/>
                </a:solidFill>
                <a:latin typeface="Times New Roman" panose="02020603050405020304" charset="0"/>
                <a:cs typeface="Times New Roman" panose="02020603050405020304" charset="0"/>
              </a:rPr>
              <a:t>ác suất và thống kê từ một nhánh của Toán học đã hình thành và phát triển mạnh mẽ. Chúng tạo nên những ứng dụng vô cùng lớn xung quanh chúng ta ở thời đại 4.0, thời đại mà những tổ hợp những có số sức mạnh vô cùng lớn.</a:t>
            </a:r>
            <a:r>
              <a:rPr lang="en-US" altLang="zh-CN" sz="1300">
                <a:solidFill>
                  <a:schemeClr val="bg1">
                    <a:lumMod val="50000"/>
                  </a:schemeClr>
                </a:solidFill>
              </a:rPr>
              <a:t> </a:t>
            </a:r>
          </a:p>
        </p:txBody>
      </p:sp>
      <p:sp>
        <p:nvSpPr>
          <p:cNvPr id="53" name="矩形 52"/>
          <p:cNvSpPr/>
          <p:nvPr/>
        </p:nvSpPr>
        <p:spPr>
          <a:xfrm>
            <a:off x="5190510" y="2781067"/>
            <a:ext cx="2657478" cy="1908810"/>
          </a:xfrm>
          <a:prstGeom prst="rect">
            <a:avLst/>
          </a:prstGeom>
        </p:spPr>
        <p:txBody>
          <a:bodyPr wrap="square">
            <a:spAutoFit/>
          </a:bodyPr>
          <a:lstStyle/>
          <a:p>
            <a:pPr algn="r">
              <a:lnSpc>
                <a:spcPct val="130000"/>
              </a:lnSpc>
              <a:spcBef>
                <a:spcPts val="600"/>
              </a:spcBef>
            </a:pPr>
            <a:r>
              <a:rPr lang="en-US" altLang="zh-CN" sz="1300">
                <a:solidFill>
                  <a:schemeClr val="tx1"/>
                </a:solidFill>
                <a:latin typeface="Times New Roman" panose="02020603050405020304" charset="0"/>
                <a:cs typeface="Times New Roman" panose="02020603050405020304" charset="0"/>
              </a:rPr>
              <a:t>Trực tiếp đến với kĩ thuật, nơi đặc biệt gắn liền với những số liệu, xác suất và thống kê tạo nên những yêu cầu cho những kĩ sư tương lai về nền tảng cơ bản, cách thức sử dụng những con số vào công việc của mình </a:t>
            </a:r>
          </a:p>
        </p:txBody>
      </p:sp>
      <p:sp>
        <p:nvSpPr>
          <p:cNvPr id="55" name="矩形: 圆角 54"/>
          <p:cNvSpPr/>
          <p:nvPr/>
        </p:nvSpPr>
        <p:spPr>
          <a:xfrm rot="2700000">
            <a:off x="3635273" y="1769444"/>
            <a:ext cx="1873454" cy="1873454"/>
          </a:xfrm>
          <a:prstGeom prst="roundRect">
            <a:avLst>
              <a:gd name="adj" fmla="val 5000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611063" y="1831213"/>
            <a:ext cx="495456" cy="4954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973367" y="1820860"/>
            <a:ext cx="495456" cy="4954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324500" y="3309614"/>
            <a:ext cx="495456" cy="4954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Group 112"/>
          <p:cNvGrpSpPr/>
          <p:nvPr/>
        </p:nvGrpSpPr>
        <p:grpSpPr>
          <a:xfrm>
            <a:off x="3729176" y="1949325"/>
            <a:ext cx="248180" cy="232510"/>
            <a:chOff x="5368132" y="3540125"/>
            <a:chExt cx="465138" cy="435769"/>
          </a:xfrm>
          <a:solidFill>
            <a:schemeClr val="bg1"/>
          </a:solidFill>
        </p:grpSpPr>
        <p:sp>
          <p:nvSpPr>
            <p:cNvPr id="6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64" name="组合 63"/>
          <p:cNvGrpSpPr/>
          <p:nvPr/>
        </p:nvGrpSpPr>
        <p:grpSpPr>
          <a:xfrm>
            <a:off x="4487083" y="3433252"/>
            <a:ext cx="170253" cy="248180"/>
            <a:chOff x="2528974" y="2863357"/>
            <a:chExt cx="246811" cy="359779"/>
          </a:xfrm>
          <a:solidFill>
            <a:schemeClr val="bg1"/>
          </a:solidFill>
        </p:grpSpPr>
        <p:sp>
          <p:nvSpPr>
            <p:cNvPr id="6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67" name="Group 124"/>
          <p:cNvGrpSpPr/>
          <p:nvPr/>
        </p:nvGrpSpPr>
        <p:grpSpPr>
          <a:xfrm>
            <a:off x="5097005" y="1964192"/>
            <a:ext cx="248180" cy="208792"/>
            <a:chOff x="5368132" y="2625725"/>
            <a:chExt cx="465138" cy="391319"/>
          </a:xfrm>
          <a:solidFill>
            <a:schemeClr val="bg1"/>
          </a:solidFill>
        </p:grpSpPr>
        <p:sp>
          <p:nvSpPr>
            <p:cNvPr id="68"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9"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70"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6522" y="2072348"/>
            <a:ext cx="1454885" cy="1112596"/>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heel(1)">
                                      <p:cBhvr>
                                        <p:cTn id="13" dur="2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heel(1)">
                                      <p:cBhvr>
                                        <p:cTn id="18" dur="20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heel(1)">
                                      <p:cBhvr>
                                        <p:cTn id="23"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7" grpId="0"/>
      <p:bldP spid="47" grpId="1"/>
      <p:bldP spid="51" grpId="0"/>
      <p:bldP spid="51" grpId="1"/>
      <p:bldP spid="53" grpId="0"/>
      <p:bldP spid="5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1"/>
          <p:cNvSpPr txBox="1"/>
          <p:nvPr/>
        </p:nvSpPr>
        <p:spPr>
          <a:xfrm>
            <a:off x="3761716" y="347608"/>
            <a:ext cx="1620567" cy="82994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vi-VN" altLang="zh-CN" sz="2400" b="0">
                <a:solidFill>
                  <a:schemeClr val="accent1"/>
                </a:solidFill>
                <a:latin typeface="+mj-ea"/>
                <a:ea typeface="+mj-ea"/>
              </a:rPr>
              <a:t>Tài liệu tham khảo</a:t>
            </a:r>
          </a:p>
        </p:txBody>
      </p:sp>
      <p:grpSp>
        <p:nvGrpSpPr>
          <p:cNvPr id="44" name="组合 43"/>
          <p:cNvGrpSpPr/>
          <p:nvPr/>
        </p:nvGrpSpPr>
        <p:grpSpPr>
          <a:xfrm>
            <a:off x="5724525" y="1509780"/>
            <a:ext cx="2831523" cy="2716244"/>
            <a:chOff x="2963212" y="1269159"/>
            <a:chExt cx="3130214" cy="3002775"/>
          </a:xfrm>
        </p:grpSpPr>
        <p:sp>
          <p:nvSpPr>
            <p:cNvPr id="45" name="Freeform 5"/>
            <p:cNvSpPr/>
            <p:nvPr/>
          </p:nvSpPr>
          <p:spPr bwMode="auto">
            <a:xfrm>
              <a:off x="4205740" y="4048917"/>
              <a:ext cx="680204" cy="223017"/>
            </a:xfrm>
            <a:custGeom>
              <a:avLst/>
              <a:gdLst>
                <a:gd name="T0" fmla="*/ 466 w 466"/>
                <a:gd name="T1" fmla="*/ 0 h 153"/>
                <a:gd name="T2" fmla="*/ 233 w 466"/>
                <a:gd name="T3" fmla="*/ 153 h 153"/>
                <a:gd name="T4" fmla="*/ 0 w 466"/>
                <a:gd name="T5" fmla="*/ 0 h 153"/>
                <a:gd name="T6" fmla="*/ 466 w 466"/>
                <a:gd name="T7" fmla="*/ 0 h 153"/>
              </a:gdLst>
              <a:ahLst/>
              <a:cxnLst>
                <a:cxn ang="0">
                  <a:pos x="T0" y="T1"/>
                </a:cxn>
                <a:cxn ang="0">
                  <a:pos x="T2" y="T3"/>
                </a:cxn>
                <a:cxn ang="0">
                  <a:pos x="T4" y="T5"/>
                </a:cxn>
                <a:cxn ang="0">
                  <a:pos x="T6" y="T7"/>
                </a:cxn>
              </a:cxnLst>
              <a:rect l="0" t="0" r="r" b="b"/>
              <a:pathLst>
                <a:path w="466" h="153">
                  <a:moveTo>
                    <a:pt x="466" y="0"/>
                  </a:moveTo>
                  <a:cubicBezTo>
                    <a:pt x="466" y="84"/>
                    <a:pt x="362" y="153"/>
                    <a:pt x="233" y="153"/>
                  </a:cubicBezTo>
                  <a:cubicBezTo>
                    <a:pt x="104" y="153"/>
                    <a:pt x="0" y="84"/>
                    <a:pt x="0" y="0"/>
                  </a:cubicBezTo>
                  <a:cubicBezTo>
                    <a:pt x="230" y="0"/>
                    <a:pt x="227" y="0"/>
                    <a:pt x="466"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6" name="Freeform 6"/>
            <p:cNvSpPr/>
            <p:nvPr/>
          </p:nvSpPr>
          <p:spPr bwMode="auto">
            <a:xfrm>
              <a:off x="5379768" y="3254017"/>
              <a:ext cx="503383" cy="371166"/>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Freeform 7"/>
            <p:cNvSpPr/>
            <p:nvPr/>
          </p:nvSpPr>
          <p:spPr bwMode="auto">
            <a:xfrm>
              <a:off x="5547032" y="2467083"/>
              <a:ext cx="546394" cy="238947"/>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5"/>
                    <a:pt x="326" y="110"/>
                  </a:cubicBezTo>
                  <a:cubicBezTo>
                    <a:pt x="69" y="163"/>
                    <a:pt x="69" y="163"/>
                    <a:pt x="69" y="163"/>
                  </a:cubicBezTo>
                  <a:cubicBezTo>
                    <a:pt x="65" y="163"/>
                    <a:pt x="62" y="164"/>
                    <a:pt x="58" y="164"/>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Freeform 8"/>
            <p:cNvSpPr/>
            <p:nvPr/>
          </p:nvSpPr>
          <p:spPr bwMode="auto">
            <a:xfrm>
              <a:off x="5161530" y="1549524"/>
              <a:ext cx="388689" cy="485860"/>
            </a:xfrm>
            <a:custGeom>
              <a:avLst/>
              <a:gdLst>
                <a:gd name="T0" fmla="*/ 60 w 266"/>
                <a:gd name="T1" fmla="*/ 333 h 333"/>
                <a:gd name="T2" fmla="*/ 31 w 266"/>
                <a:gd name="T3" fmla="*/ 324 h 333"/>
                <a:gd name="T4" fmla="*/ 16 w 266"/>
                <a:gd name="T5" fmla="*/ 250 h 333"/>
                <a:gd name="T6" fmla="*/ 161 w 266"/>
                <a:gd name="T7" fmla="*/ 31 h 333"/>
                <a:gd name="T8" fmla="*/ 235 w 266"/>
                <a:gd name="T9" fmla="*/ 16 h 333"/>
                <a:gd name="T10" fmla="*/ 250 w 266"/>
                <a:gd name="T11" fmla="*/ 90 h 333"/>
                <a:gd name="T12" fmla="*/ 105 w 266"/>
                <a:gd name="T13" fmla="*/ 309 h 333"/>
                <a:gd name="T14" fmla="*/ 60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60" y="333"/>
                  </a:moveTo>
                  <a:cubicBezTo>
                    <a:pt x="50" y="333"/>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3"/>
                    <a:pt x="60" y="33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Freeform 9"/>
            <p:cNvSpPr/>
            <p:nvPr/>
          </p:nvSpPr>
          <p:spPr bwMode="auto">
            <a:xfrm>
              <a:off x="4465396" y="1269159"/>
              <a:ext cx="159298" cy="540022"/>
            </a:xfrm>
            <a:custGeom>
              <a:avLst/>
              <a:gdLst>
                <a:gd name="T0" fmla="*/ 56 w 109"/>
                <a:gd name="T1" fmla="*/ 370 h 370"/>
                <a:gd name="T2" fmla="*/ 2 w 109"/>
                <a:gd name="T3" fmla="*/ 317 h 370"/>
                <a:gd name="T4" fmla="*/ 0 w 109"/>
                <a:gd name="T5" fmla="*/ 54 h 370"/>
                <a:gd name="T6" fmla="*/ 53 w 109"/>
                <a:gd name="T7" fmla="*/ 1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1"/>
                  </a:cubicBezTo>
                  <a:cubicBezTo>
                    <a:pt x="82" y="0"/>
                    <a:pt x="106" y="24"/>
                    <a:pt x="106" y="53"/>
                  </a:cubicBezTo>
                  <a:cubicBezTo>
                    <a:pt x="109" y="316"/>
                    <a:pt x="109" y="316"/>
                    <a:pt x="109" y="316"/>
                  </a:cubicBezTo>
                  <a:cubicBezTo>
                    <a:pt x="109" y="345"/>
                    <a:pt x="85" y="369"/>
                    <a:pt x="56" y="370"/>
                  </a:cubicBezTo>
                  <a:cubicBezTo>
                    <a:pt x="56" y="370"/>
                    <a:pt x="56" y="370"/>
                    <a:pt x="56" y="37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Freeform 10"/>
            <p:cNvSpPr/>
            <p:nvPr/>
          </p:nvSpPr>
          <p:spPr bwMode="auto">
            <a:xfrm>
              <a:off x="3173486" y="3250831"/>
              <a:ext cx="501790" cy="371166"/>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5"/>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Freeform 11"/>
            <p:cNvSpPr/>
            <p:nvPr/>
          </p:nvSpPr>
          <p:spPr bwMode="auto">
            <a:xfrm>
              <a:off x="2963212" y="2465490"/>
              <a:ext cx="546394" cy="237355"/>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4"/>
                    <a:pt x="374" y="92"/>
                    <a:pt x="368" y="120"/>
                  </a:cubicBezTo>
                  <a:cubicBezTo>
                    <a:pt x="363" y="146"/>
                    <a:pt x="341" y="163"/>
                    <a:pt x="316" y="16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Freeform 12"/>
            <p:cNvSpPr/>
            <p:nvPr/>
          </p:nvSpPr>
          <p:spPr bwMode="auto">
            <a:xfrm>
              <a:off x="3506419" y="1546338"/>
              <a:ext cx="388689" cy="487453"/>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8" y="333"/>
                    <a:pt x="172" y="325"/>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Freeform 13"/>
            <p:cNvSpPr>
              <a:spLocks noEditPoints="1"/>
            </p:cNvSpPr>
            <p:nvPr/>
          </p:nvSpPr>
          <p:spPr bwMode="auto">
            <a:xfrm>
              <a:off x="3654567" y="1955735"/>
              <a:ext cx="1761841" cy="2152122"/>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3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3"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Oval 14"/>
            <p:cNvSpPr>
              <a:spLocks noChangeArrowheads="1"/>
            </p:cNvSpPr>
            <p:nvPr/>
          </p:nvSpPr>
          <p:spPr bwMode="auto">
            <a:xfrm>
              <a:off x="3997058" y="2277518"/>
              <a:ext cx="1126240" cy="112464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Oval 15"/>
            <p:cNvSpPr>
              <a:spLocks noChangeArrowheads="1"/>
            </p:cNvSpPr>
            <p:nvPr/>
          </p:nvSpPr>
          <p:spPr bwMode="auto">
            <a:xfrm>
              <a:off x="4108567" y="2389027"/>
              <a:ext cx="903223" cy="901628"/>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Oval 16"/>
            <p:cNvSpPr>
              <a:spLocks noChangeArrowheads="1"/>
            </p:cNvSpPr>
            <p:nvPr/>
          </p:nvSpPr>
          <p:spPr bwMode="auto">
            <a:xfrm>
              <a:off x="4205740" y="2486199"/>
              <a:ext cx="710471" cy="708879"/>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Oval 17"/>
            <p:cNvSpPr>
              <a:spLocks noChangeArrowheads="1"/>
            </p:cNvSpPr>
            <p:nvPr/>
          </p:nvSpPr>
          <p:spPr bwMode="auto">
            <a:xfrm>
              <a:off x="4310876" y="2589743"/>
              <a:ext cx="500197" cy="500197"/>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Oval 18"/>
            <p:cNvSpPr>
              <a:spLocks noChangeArrowheads="1"/>
            </p:cNvSpPr>
            <p:nvPr/>
          </p:nvSpPr>
          <p:spPr bwMode="auto">
            <a:xfrm>
              <a:off x="4404862" y="2682137"/>
              <a:ext cx="312224" cy="315411"/>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Oval 19"/>
            <p:cNvSpPr>
              <a:spLocks noChangeArrowheads="1"/>
            </p:cNvSpPr>
            <p:nvPr/>
          </p:nvSpPr>
          <p:spPr bwMode="auto">
            <a:xfrm>
              <a:off x="4502034" y="2782493"/>
              <a:ext cx="117881" cy="116289"/>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20"/>
            <p:cNvSpPr/>
            <p:nvPr/>
          </p:nvSpPr>
          <p:spPr bwMode="auto">
            <a:xfrm>
              <a:off x="4560975" y="2181939"/>
              <a:ext cx="664274" cy="665867"/>
            </a:xfrm>
            <a:custGeom>
              <a:avLst/>
              <a:gdLst>
                <a:gd name="T0" fmla="*/ 286 w 417"/>
                <a:gd name="T1" fmla="*/ 149 h 418"/>
                <a:gd name="T2" fmla="*/ 330 w 417"/>
                <a:gd name="T3" fmla="*/ 149 h 418"/>
                <a:gd name="T4" fmla="*/ 417 w 417"/>
                <a:gd name="T5" fmla="*/ 61 h 418"/>
                <a:gd name="T6" fmla="*/ 357 w 417"/>
                <a:gd name="T7" fmla="*/ 61 h 418"/>
                <a:gd name="T8" fmla="*/ 355 w 417"/>
                <a:gd name="T9" fmla="*/ 0 h 418"/>
                <a:gd name="T10" fmla="*/ 267 w 417"/>
                <a:gd name="T11" fmla="*/ 87 h 418"/>
                <a:gd name="T12" fmla="*/ 269 w 417"/>
                <a:gd name="T13" fmla="*/ 134 h 418"/>
                <a:gd name="T14" fmla="*/ 0 w 417"/>
                <a:gd name="T15" fmla="*/ 397 h 418"/>
                <a:gd name="T16" fmla="*/ 0 w 417"/>
                <a:gd name="T17" fmla="*/ 418 h 418"/>
                <a:gd name="T18" fmla="*/ 23 w 417"/>
                <a:gd name="T19" fmla="*/ 418 h 418"/>
                <a:gd name="T20" fmla="*/ 286 w 417"/>
                <a:gd name="T21" fmla="*/ 14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8">
                  <a:moveTo>
                    <a:pt x="286" y="149"/>
                  </a:moveTo>
                  <a:lnTo>
                    <a:pt x="330" y="149"/>
                  </a:lnTo>
                  <a:lnTo>
                    <a:pt x="417" y="61"/>
                  </a:lnTo>
                  <a:lnTo>
                    <a:pt x="357" y="61"/>
                  </a:lnTo>
                  <a:lnTo>
                    <a:pt x="355" y="0"/>
                  </a:lnTo>
                  <a:lnTo>
                    <a:pt x="267" y="87"/>
                  </a:lnTo>
                  <a:lnTo>
                    <a:pt x="269" y="134"/>
                  </a:lnTo>
                  <a:lnTo>
                    <a:pt x="0" y="397"/>
                  </a:lnTo>
                  <a:lnTo>
                    <a:pt x="0" y="418"/>
                  </a:lnTo>
                  <a:lnTo>
                    <a:pt x="23" y="418"/>
                  </a:lnTo>
                  <a:lnTo>
                    <a:pt x="286" y="149"/>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Freeform 21"/>
            <p:cNvSpPr/>
            <p:nvPr/>
          </p:nvSpPr>
          <p:spPr bwMode="auto">
            <a:xfrm>
              <a:off x="4560975" y="2181939"/>
              <a:ext cx="664274" cy="665867"/>
            </a:xfrm>
            <a:custGeom>
              <a:avLst/>
              <a:gdLst>
                <a:gd name="T0" fmla="*/ 286 w 417"/>
                <a:gd name="T1" fmla="*/ 149 h 418"/>
                <a:gd name="T2" fmla="*/ 330 w 417"/>
                <a:gd name="T3" fmla="*/ 149 h 418"/>
                <a:gd name="T4" fmla="*/ 417 w 417"/>
                <a:gd name="T5" fmla="*/ 61 h 418"/>
                <a:gd name="T6" fmla="*/ 357 w 417"/>
                <a:gd name="T7" fmla="*/ 61 h 418"/>
                <a:gd name="T8" fmla="*/ 355 w 417"/>
                <a:gd name="T9" fmla="*/ 0 h 418"/>
                <a:gd name="T10" fmla="*/ 267 w 417"/>
                <a:gd name="T11" fmla="*/ 87 h 418"/>
                <a:gd name="T12" fmla="*/ 269 w 417"/>
                <a:gd name="T13" fmla="*/ 134 h 418"/>
                <a:gd name="T14" fmla="*/ 0 w 417"/>
                <a:gd name="T15" fmla="*/ 397 h 418"/>
                <a:gd name="T16" fmla="*/ 0 w 417"/>
                <a:gd name="T17" fmla="*/ 418 h 418"/>
                <a:gd name="T18" fmla="*/ 23 w 417"/>
                <a:gd name="T1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8">
                  <a:moveTo>
                    <a:pt x="286" y="149"/>
                  </a:moveTo>
                  <a:lnTo>
                    <a:pt x="330" y="149"/>
                  </a:lnTo>
                  <a:lnTo>
                    <a:pt x="417" y="61"/>
                  </a:lnTo>
                  <a:lnTo>
                    <a:pt x="357" y="61"/>
                  </a:lnTo>
                  <a:lnTo>
                    <a:pt x="355" y="0"/>
                  </a:lnTo>
                  <a:lnTo>
                    <a:pt x="267" y="87"/>
                  </a:lnTo>
                  <a:lnTo>
                    <a:pt x="269" y="134"/>
                  </a:lnTo>
                  <a:lnTo>
                    <a:pt x="0" y="397"/>
                  </a:lnTo>
                  <a:lnTo>
                    <a:pt x="0" y="418"/>
                  </a:lnTo>
                  <a:lnTo>
                    <a:pt x="23" y="418"/>
                  </a:lnTo>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2" name="矩形 61"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1017924" y="2610279"/>
            <a:ext cx="2374235" cy="1198880"/>
          </a:xfrm>
          <a:prstGeom prst="rect">
            <a:avLst/>
          </a:prstGeom>
        </p:spPr>
        <p:txBody>
          <a:bodyPr wrap="square">
            <a:spAutoFit/>
          </a:bodyPr>
          <a:lstStyle/>
          <a:p>
            <a:pPr>
              <a:lnSpc>
                <a:spcPct val="150000"/>
              </a:lnSpc>
            </a:pPr>
            <a:r>
              <a:rPr lang="vi-VN" altLang="en-US"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3.</a:t>
            </a:r>
            <a:r>
              <a:rPr lang="en-US" altLang="zh-CN"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https://vietnambiz.vn/phan-phoi-nhi-thuc-binomial-distribution-la-gi-nhung-dac-diem-can-luu-y-20191118140522351.htm</a:t>
            </a:r>
          </a:p>
        </p:txBody>
      </p:sp>
      <p:sp>
        <p:nvSpPr>
          <p:cNvPr id="64" name="矩形 63"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1017924" y="1517195"/>
            <a:ext cx="2374235" cy="922020"/>
          </a:xfrm>
          <a:prstGeom prst="rect">
            <a:avLst/>
          </a:prstGeom>
        </p:spPr>
        <p:txBody>
          <a:bodyPr wrap="square">
            <a:spAutoFit/>
          </a:bodyPr>
          <a:lstStyle/>
          <a:p>
            <a:pPr>
              <a:lnSpc>
                <a:spcPct val="150000"/>
              </a:lnSpc>
            </a:pPr>
            <a:r>
              <a:rPr lang="en-US" altLang="zh-CN"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1.Nguyễn Kiều Dung(2021). Slide bài giảng môn Xác suất thống kê/ đại học Bách Khoa tp.HCM</a:t>
            </a:r>
            <a:r>
              <a:rPr lang="en-US" altLang="zh-CN" sz="1200" dirty="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 </a:t>
            </a:r>
          </a:p>
        </p:txBody>
      </p:sp>
      <p:sp>
        <p:nvSpPr>
          <p:cNvPr id="66" name="矩形 65"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3682693" y="2748709"/>
            <a:ext cx="2374235" cy="922020"/>
          </a:xfrm>
          <a:prstGeom prst="rect">
            <a:avLst/>
          </a:prstGeom>
        </p:spPr>
        <p:txBody>
          <a:bodyPr wrap="square">
            <a:spAutoFit/>
          </a:bodyPr>
          <a:lstStyle/>
          <a:p>
            <a:pPr>
              <a:lnSpc>
                <a:spcPct val="150000"/>
              </a:lnSpc>
            </a:pPr>
            <a:r>
              <a:rPr lang="vi-VN" altLang="en-US"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4.</a:t>
            </a:r>
            <a:r>
              <a:rPr lang="en-US" altLang="zh-CN"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https://vi.wikipedia.org/wiki/Ph%E1%BB%A5_t%E1%BA%A3i_%C4%91i%E1%BB%87n</a:t>
            </a:r>
            <a:r>
              <a:rPr lang="en-US" altLang="zh-CN" sz="1050" dirty="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 </a:t>
            </a:r>
          </a:p>
        </p:txBody>
      </p:sp>
      <p:sp>
        <p:nvSpPr>
          <p:cNvPr id="68" name="矩形 67"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3683328" y="1411785"/>
            <a:ext cx="2374235" cy="1198880"/>
          </a:xfrm>
          <a:prstGeom prst="rect">
            <a:avLst/>
          </a:prstGeom>
        </p:spPr>
        <p:txBody>
          <a:bodyPr wrap="square">
            <a:spAutoFit/>
          </a:bodyPr>
          <a:lstStyle/>
          <a:p>
            <a:pPr>
              <a:lnSpc>
                <a:spcPct val="150000"/>
              </a:lnSpc>
            </a:pPr>
            <a:r>
              <a:rPr lang="en-US" altLang="zh-CN" sz="1200">
                <a:solidFill>
                  <a:schemeClr val="tx1"/>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2.https://www.youtube.com/watch?v=HFdjtV24xV4&amp;list=PLsEmKKF4H46mAkcfBDDu6Qo1EY7vZwO5k</a:t>
            </a:r>
          </a:p>
        </p:txBody>
      </p:sp>
      <p:sp>
        <p:nvSpPr>
          <p:cNvPr id="128" name="Text Box 127"/>
          <p:cNvSpPr txBox="1"/>
          <p:nvPr/>
        </p:nvSpPr>
        <p:spPr>
          <a:xfrm>
            <a:off x="1579880" y="3910330"/>
            <a:ext cx="5080000" cy="275590"/>
          </a:xfrm>
          <a:prstGeom prst="rect">
            <a:avLst/>
          </a:prstGeom>
          <a:noFill/>
          <a:ln w="9525">
            <a:noFill/>
          </a:ln>
        </p:spPr>
        <p:txBody>
          <a:bodyPr>
            <a:spAutoFit/>
          </a:bodyPr>
          <a:lstStyle/>
          <a:p>
            <a:pPr marL="237490" indent="-237490"/>
            <a:r>
              <a:rPr lang="en-US" sz="1200" b="0">
                <a:latin typeface="Times New Roman" panose="02020603050405020304" charset="0"/>
                <a:cs typeface="Calibri" panose="020F0502020204030204" pitchFamily="34" charset="0"/>
              </a:rPr>
              <a:t>5. Và một số tài liệu tham khảo nội dung liên quan, tài liệu code khác.</a:t>
            </a:r>
            <a:endParaRPr lang="en-US" sz="1200"/>
          </a:p>
        </p:txBody>
      </p:sp>
    </p:spTree>
  </p:cSld>
  <p:clrMapOvr>
    <a:masterClrMapping/>
  </p:clrMapOvr>
  <p:transition>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4469" r="62913"/>
          <a:stretch>
            <a:fillRect/>
          </a:stretch>
        </p:blipFill>
        <p:spPr>
          <a:xfrm>
            <a:off x="310551" y="2284822"/>
            <a:ext cx="2786333" cy="2616645"/>
          </a:xfrm>
          <a:prstGeom prst="rect">
            <a:avLst/>
          </a:prstGeom>
        </p:spPr>
      </p:pic>
      <p:sp>
        <p:nvSpPr>
          <p:cNvPr id="16" name="文本框 15"/>
          <p:cNvSpPr txBox="1"/>
          <p:nvPr/>
        </p:nvSpPr>
        <p:spPr>
          <a:xfrm>
            <a:off x="3278823" y="1709271"/>
            <a:ext cx="2403475" cy="768350"/>
          </a:xfrm>
          <a:prstGeom prst="rect">
            <a:avLst/>
          </a:prstGeom>
          <a:noFill/>
        </p:spPr>
        <p:txBody>
          <a:bodyPr wrap="none" rtlCol="0">
            <a:spAutoFit/>
          </a:bodyPr>
          <a:lstStyle/>
          <a:p>
            <a:pPr algn="ctr"/>
            <a:r>
              <a:rPr lang="vi-VN" altLang="en-US" sz="4400">
                <a:solidFill>
                  <a:srgbClr val="6B9DA2"/>
                </a:solidFill>
                <a:latin typeface="Times New Roman" panose="02020603050405020304" charset="0"/>
                <a:ea typeface="+mj-ea"/>
                <a:cs typeface="Times New Roman" panose="02020603050405020304" charset="0"/>
              </a:rPr>
              <a:t>CẢM ƠN</a:t>
            </a:r>
          </a:p>
        </p:txBody>
      </p:sp>
      <p:sp>
        <p:nvSpPr>
          <p:cNvPr id="17" name="矩形 16"/>
          <p:cNvSpPr/>
          <p:nvPr/>
        </p:nvSpPr>
        <p:spPr>
          <a:xfrm>
            <a:off x="1355625" y="2410126"/>
            <a:ext cx="6432749" cy="922020"/>
          </a:xfrm>
          <a:prstGeom prst="rect">
            <a:avLst/>
          </a:prstGeom>
        </p:spPr>
        <p:txBody>
          <a:bodyPr wrap="square">
            <a:spAutoFit/>
          </a:bodyPr>
          <a:lstStyle/>
          <a:p>
            <a:pPr algn="ctr" defTabSz="914400">
              <a:lnSpc>
                <a:spcPct val="150000"/>
              </a:lnSpc>
              <a:defRPr/>
            </a:pPr>
            <a:r>
              <a:rPr lang="vi-VN" altLang="en-US" sz="3600" kern="0">
                <a:solidFill>
                  <a:schemeClr val="tx1"/>
                </a:solidFill>
                <a:latin typeface="Times New Roman" panose="02020603050405020304" charset="0"/>
                <a:cs typeface="Times New Roman" panose="02020603050405020304" charset="0"/>
              </a:rPr>
              <a:t>Cô và các bạn đã lắng nghe</a:t>
            </a:r>
            <a:r>
              <a:rPr lang="en-US" altLang="zh-CN" sz="1050" kern="0">
                <a:solidFill>
                  <a:schemeClr val="tx1"/>
                </a:solidFill>
              </a:rPr>
              <a:t> </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9449" y="609044"/>
            <a:ext cx="2323359" cy="232335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7765" y="1132205"/>
            <a:ext cx="1277620" cy="1277620"/>
          </a:xfrm>
          <a:prstGeom prst="rect">
            <a:avLst/>
          </a:prstGeom>
        </p:spPr>
      </p:pic>
    </p:spTree>
  </p:cSld>
  <p:clrMapOvr>
    <a:masterClrMapping/>
  </p:clrMapOvr>
  <p:transition>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AutoShape 4"/>
          <p:cNvSpPr/>
          <p:nvPr/>
        </p:nvSpPr>
        <p:spPr bwMode="auto">
          <a:xfrm>
            <a:off x="8280400" y="3589338"/>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 name="组合 2"/>
          <p:cNvGrpSpPr/>
          <p:nvPr/>
        </p:nvGrpSpPr>
        <p:grpSpPr>
          <a:xfrm>
            <a:off x="7550150" y="3613150"/>
            <a:ext cx="358775" cy="292100"/>
            <a:chOff x="7550150" y="3613150"/>
            <a:chExt cx="358775" cy="292100"/>
          </a:xfrm>
        </p:grpSpPr>
        <p:sp>
          <p:nvSpPr>
            <p:cNvPr id="4"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6" name="Group 5"/>
          <p:cNvGrpSpPr/>
          <p:nvPr/>
        </p:nvGrpSpPr>
        <p:grpSpPr>
          <a:xfrm>
            <a:off x="6831584" y="3578617"/>
            <a:ext cx="359165" cy="359779"/>
            <a:chOff x="9145588" y="4435475"/>
            <a:chExt cx="464344" cy="465138"/>
          </a:xfrm>
          <a:solidFill>
            <a:schemeClr val="bg1"/>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6" name="Group 15"/>
          <p:cNvGrpSpPr/>
          <p:nvPr/>
        </p:nvGrpSpPr>
        <p:grpSpPr>
          <a:xfrm>
            <a:off x="6112643" y="3589668"/>
            <a:ext cx="359165" cy="348727"/>
            <a:chOff x="8216107" y="4449763"/>
            <a:chExt cx="464344" cy="450850"/>
          </a:xfrm>
          <a:solidFill>
            <a:schemeClr val="bg1"/>
          </a:solidFill>
        </p:grpSpPr>
        <p:sp>
          <p:nvSpPr>
            <p:cNvPr id="1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9" name="组合 18"/>
          <p:cNvGrpSpPr/>
          <p:nvPr/>
        </p:nvGrpSpPr>
        <p:grpSpPr bwMode="auto">
          <a:xfrm>
            <a:off x="5394325" y="3578225"/>
            <a:ext cx="358775" cy="360363"/>
            <a:chOff x="5394325" y="3578225"/>
            <a:chExt cx="358775" cy="360363"/>
          </a:xfrm>
          <a:solidFill>
            <a:schemeClr val="bg1"/>
          </a:solidFill>
        </p:grpSpPr>
        <p:sp>
          <p:nvSpPr>
            <p:cNvPr id="20"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1"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2"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3"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4"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5"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6"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7"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8"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29"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30" name="AutoShape 28"/>
          <p:cNvSpPr/>
          <p:nvPr/>
        </p:nvSpPr>
        <p:spPr bwMode="auto">
          <a:xfrm>
            <a:off x="4675188" y="3578225"/>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1" name="AutoShape 29"/>
          <p:cNvSpPr/>
          <p:nvPr/>
        </p:nvSpPr>
        <p:spPr bwMode="auto">
          <a:xfrm>
            <a:off x="8267700" y="2876551"/>
            <a:ext cx="360363" cy="325437"/>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2" name="AutoShape 30"/>
          <p:cNvSpPr/>
          <p:nvPr/>
        </p:nvSpPr>
        <p:spPr bwMode="auto">
          <a:xfrm>
            <a:off x="7605713" y="2859088"/>
            <a:ext cx="247650" cy="360362"/>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3" name="AutoShape 31"/>
          <p:cNvSpPr/>
          <p:nvPr/>
        </p:nvSpPr>
        <p:spPr bwMode="auto">
          <a:xfrm>
            <a:off x="7651750" y="2974182"/>
            <a:ext cx="158750" cy="130175"/>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4" name="AutoShape 32"/>
          <p:cNvSpPr/>
          <p:nvPr/>
        </p:nvSpPr>
        <p:spPr bwMode="auto">
          <a:xfrm>
            <a:off x="6831013" y="2882107"/>
            <a:ext cx="360362" cy="3143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5" name="AutoShape 33"/>
          <p:cNvSpPr/>
          <p:nvPr/>
        </p:nvSpPr>
        <p:spPr bwMode="auto">
          <a:xfrm>
            <a:off x="6111875" y="2926557"/>
            <a:ext cx="360363" cy="225425"/>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6" name="AutoShape 34"/>
          <p:cNvSpPr/>
          <p:nvPr/>
        </p:nvSpPr>
        <p:spPr bwMode="auto">
          <a:xfrm>
            <a:off x="6202363" y="2997200"/>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7" name="AutoShape 35"/>
          <p:cNvSpPr/>
          <p:nvPr/>
        </p:nvSpPr>
        <p:spPr bwMode="auto">
          <a:xfrm>
            <a:off x="6337300" y="2997200"/>
            <a:ext cx="25400" cy="841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8" name="AutoShape 36"/>
          <p:cNvSpPr/>
          <p:nvPr/>
        </p:nvSpPr>
        <p:spPr bwMode="auto">
          <a:xfrm>
            <a:off x="6280150" y="2996407"/>
            <a:ext cx="26988" cy="85725"/>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9" name="组合 17"/>
          <p:cNvGrpSpPr/>
          <p:nvPr/>
        </p:nvGrpSpPr>
        <p:grpSpPr bwMode="auto">
          <a:xfrm rot="-2700000">
            <a:off x="5394325" y="2859088"/>
            <a:ext cx="358775" cy="360362"/>
            <a:chOff x="5394325" y="2859088"/>
            <a:chExt cx="358775" cy="360362"/>
          </a:xfrm>
          <a:solidFill>
            <a:schemeClr val="bg1"/>
          </a:solidFill>
        </p:grpSpPr>
        <p:sp>
          <p:nvSpPr>
            <p:cNvPr id="40"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1"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2"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3"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4"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5"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46" name="AutoShape 43"/>
          <p:cNvSpPr/>
          <p:nvPr/>
        </p:nvSpPr>
        <p:spPr bwMode="auto">
          <a:xfrm>
            <a:off x="4675188" y="2910682"/>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7" name="AutoShape 44"/>
          <p:cNvSpPr/>
          <p:nvPr/>
        </p:nvSpPr>
        <p:spPr bwMode="auto">
          <a:xfrm>
            <a:off x="5000625" y="2977357"/>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8" name="AutoShape 45"/>
          <p:cNvSpPr/>
          <p:nvPr/>
        </p:nvSpPr>
        <p:spPr bwMode="auto">
          <a:xfrm>
            <a:off x="4989513" y="3005138"/>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49" name="AutoShape 46"/>
          <p:cNvSpPr/>
          <p:nvPr/>
        </p:nvSpPr>
        <p:spPr bwMode="auto">
          <a:xfrm>
            <a:off x="8267700" y="2177159"/>
            <a:ext cx="360363"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0" name="AutoShape 47"/>
          <p:cNvSpPr/>
          <p:nvPr/>
        </p:nvSpPr>
        <p:spPr bwMode="auto">
          <a:xfrm>
            <a:off x="7550150" y="2177159"/>
            <a:ext cx="358775" cy="35877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51" name="组合 50"/>
          <p:cNvGrpSpPr/>
          <p:nvPr/>
        </p:nvGrpSpPr>
        <p:grpSpPr>
          <a:xfrm>
            <a:off x="6853689" y="2176964"/>
            <a:ext cx="314346" cy="359165"/>
            <a:chOff x="6853689" y="2141343"/>
            <a:chExt cx="314346" cy="359165"/>
          </a:xfrm>
          <a:solidFill>
            <a:schemeClr val="bg1"/>
          </a:solidFill>
        </p:grpSpPr>
        <p:sp>
          <p:nvSpPr>
            <p:cNvPr id="52"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3"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4"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5"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56" name="AutoShape 52"/>
          <p:cNvSpPr/>
          <p:nvPr/>
        </p:nvSpPr>
        <p:spPr bwMode="auto">
          <a:xfrm>
            <a:off x="6111875" y="2177159"/>
            <a:ext cx="360363" cy="358775"/>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7" name="AutoShape 53"/>
          <p:cNvSpPr/>
          <p:nvPr/>
        </p:nvSpPr>
        <p:spPr bwMode="auto">
          <a:xfrm>
            <a:off x="6248400" y="2306540"/>
            <a:ext cx="96838" cy="100012"/>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8" name="AutoShape 54"/>
          <p:cNvSpPr/>
          <p:nvPr/>
        </p:nvSpPr>
        <p:spPr bwMode="auto">
          <a:xfrm>
            <a:off x="6235700" y="2327971"/>
            <a:ext cx="55563" cy="5715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59" name="AutoShape 55"/>
          <p:cNvSpPr/>
          <p:nvPr/>
        </p:nvSpPr>
        <p:spPr bwMode="auto">
          <a:xfrm>
            <a:off x="6292850" y="2327971"/>
            <a:ext cx="55563" cy="5715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60" name="组合 59"/>
          <p:cNvGrpSpPr/>
          <p:nvPr/>
        </p:nvGrpSpPr>
        <p:grpSpPr>
          <a:xfrm>
            <a:off x="5394312" y="2176964"/>
            <a:ext cx="359165" cy="359165"/>
            <a:chOff x="5394312" y="2141343"/>
            <a:chExt cx="359165" cy="359165"/>
          </a:xfrm>
          <a:solidFill>
            <a:schemeClr val="bg1"/>
          </a:solidFill>
        </p:grpSpPr>
        <p:sp>
          <p:nvSpPr>
            <p:cNvPr id="61"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2"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3"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64" name="AutoShape 59"/>
          <p:cNvSpPr/>
          <p:nvPr/>
        </p:nvSpPr>
        <p:spPr bwMode="auto">
          <a:xfrm>
            <a:off x="4675188" y="2177159"/>
            <a:ext cx="360362" cy="35877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5" name="AutoShape 60"/>
          <p:cNvSpPr/>
          <p:nvPr/>
        </p:nvSpPr>
        <p:spPr bwMode="auto">
          <a:xfrm>
            <a:off x="8437563" y="1522413"/>
            <a:ext cx="22225" cy="238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6" name="AutoShape 61"/>
          <p:cNvSpPr/>
          <p:nvPr/>
        </p:nvSpPr>
        <p:spPr bwMode="auto">
          <a:xfrm>
            <a:off x="8437563" y="1658938"/>
            <a:ext cx="22225" cy="20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7" name="AutoShape 62"/>
          <p:cNvSpPr/>
          <p:nvPr/>
        </p:nvSpPr>
        <p:spPr bwMode="auto">
          <a:xfrm>
            <a:off x="8369300"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8" name="AutoShape 63"/>
          <p:cNvSpPr/>
          <p:nvPr/>
        </p:nvSpPr>
        <p:spPr bwMode="auto">
          <a:xfrm>
            <a:off x="8504238" y="15906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69" name="AutoShape 64"/>
          <p:cNvSpPr/>
          <p:nvPr/>
        </p:nvSpPr>
        <p:spPr bwMode="auto">
          <a:xfrm>
            <a:off x="8391525" y="1635125"/>
            <a:ext cx="22225" cy="23813"/>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0" name="AutoShape 65"/>
          <p:cNvSpPr/>
          <p:nvPr/>
        </p:nvSpPr>
        <p:spPr bwMode="auto">
          <a:xfrm>
            <a:off x="8391525" y="1546225"/>
            <a:ext cx="22225" cy="22225"/>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1" name="AutoShape 66"/>
          <p:cNvSpPr/>
          <p:nvPr/>
        </p:nvSpPr>
        <p:spPr bwMode="auto">
          <a:xfrm>
            <a:off x="8482013" y="1635125"/>
            <a:ext cx="22225" cy="23813"/>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2" name="AutoShape 67"/>
          <p:cNvSpPr/>
          <p:nvPr/>
        </p:nvSpPr>
        <p:spPr bwMode="auto">
          <a:xfrm>
            <a:off x="8335963" y="1422400"/>
            <a:ext cx="2460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3" name="AutoShape 68"/>
          <p:cNvSpPr/>
          <p:nvPr/>
        </p:nvSpPr>
        <p:spPr bwMode="auto">
          <a:xfrm>
            <a:off x="8437563" y="1546225"/>
            <a:ext cx="66675" cy="68263"/>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74" name="Group 69"/>
          <p:cNvGrpSpPr/>
          <p:nvPr/>
        </p:nvGrpSpPr>
        <p:grpSpPr>
          <a:xfrm>
            <a:off x="7549916" y="1489956"/>
            <a:ext cx="359165" cy="337063"/>
            <a:chOff x="10074275" y="1647825"/>
            <a:chExt cx="464344" cy="435769"/>
          </a:xfrm>
          <a:solidFill>
            <a:schemeClr val="bg1"/>
          </a:solidFill>
        </p:grpSpPr>
        <p:sp>
          <p:nvSpPr>
            <p:cNvPr id="75"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6"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7"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8"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79"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0"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1"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2"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3"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84" name="AutoShape 78"/>
          <p:cNvSpPr/>
          <p:nvPr/>
        </p:nvSpPr>
        <p:spPr bwMode="auto">
          <a:xfrm>
            <a:off x="6842125" y="1422400"/>
            <a:ext cx="3365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5" name="AutoShape 79"/>
          <p:cNvSpPr/>
          <p:nvPr/>
        </p:nvSpPr>
        <p:spPr bwMode="auto">
          <a:xfrm>
            <a:off x="6888163" y="1466850"/>
            <a:ext cx="246062"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6" name="AutoShape 80"/>
          <p:cNvSpPr/>
          <p:nvPr/>
        </p:nvSpPr>
        <p:spPr bwMode="auto">
          <a:xfrm>
            <a:off x="7021513" y="1501775"/>
            <a:ext cx="68262" cy="66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87" name="Group 82"/>
          <p:cNvGrpSpPr/>
          <p:nvPr/>
        </p:nvGrpSpPr>
        <p:grpSpPr>
          <a:xfrm>
            <a:off x="6112643" y="1422398"/>
            <a:ext cx="359165" cy="359165"/>
            <a:chOff x="8216107" y="1647825"/>
            <a:chExt cx="464344" cy="464344"/>
          </a:xfrm>
          <a:solidFill>
            <a:schemeClr val="bg1"/>
          </a:solidFill>
        </p:grpSpPr>
        <p:sp>
          <p:nvSpPr>
            <p:cNvPr id="88"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89"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90" name="AutoShape 83"/>
          <p:cNvSpPr/>
          <p:nvPr/>
        </p:nvSpPr>
        <p:spPr bwMode="auto">
          <a:xfrm>
            <a:off x="5394325" y="1477963"/>
            <a:ext cx="358775" cy="2365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91" name="组合 162"/>
          <p:cNvGrpSpPr/>
          <p:nvPr/>
        </p:nvGrpSpPr>
        <p:grpSpPr bwMode="auto">
          <a:xfrm>
            <a:off x="4675188" y="1422400"/>
            <a:ext cx="360362" cy="358775"/>
            <a:chOff x="4675188" y="1422400"/>
            <a:chExt cx="360362" cy="358775"/>
          </a:xfrm>
          <a:solidFill>
            <a:schemeClr val="bg1"/>
          </a:solidFill>
        </p:grpSpPr>
        <p:sp>
          <p:nvSpPr>
            <p:cNvPr id="92"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3"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4"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5"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6"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7"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8"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99"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0"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1"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2"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3"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4"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05" name="组合 104"/>
          <p:cNvGrpSpPr/>
          <p:nvPr/>
        </p:nvGrpSpPr>
        <p:grpSpPr>
          <a:xfrm>
            <a:off x="3965575" y="3582988"/>
            <a:ext cx="247650" cy="358775"/>
            <a:chOff x="3965575" y="3582988"/>
            <a:chExt cx="247650" cy="358775"/>
          </a:xfrm>
        </p:grpSpPr>
        <p:sp>
          <p:nvSpPr>
            <p:cNvPr id="106"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7"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08"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09" name="AutoShape 100"/>
          <p:cNvSpPr/>
          <p:nvPr/>
        </p:nvSpPr>
        <p:spPr bwMode="auto">
          <a:xfrm>
            <a:off x="3214688" y="3582988"/>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0" name="AutoShape 101"/>
          <p:cNvSpPr/>
          <p:nvPr/>
        </p:nvSpPr>
        <p:spPr bwMode="auto">
          <a:xfrm>
            <a:off x="2473325"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1" name="AutoShape 102"/>
          <p:cNvSpPr/>
          <p:nvPr/>
        </p:nvSpPr>
        <p:spPr bwMode="auto">
          <a:xfrm>
            <a:off x="2517775" y="3649663"/>
            <a:ext cx="274638" cy="201612"/>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12" name="组合 111"/>
          <p:cNvGrpSpPr/>
          <p:nvPr/>
        </p:nvGrpSpPr>
        <p:grpSpPr>
          <a:xfrm>
            <a:off x="1754188" y="3605213"/>
            <a:ext cx="358775" cy="314325"/>
            <a:chOff x="1754188" y="3605213"/>
            <a:chExt cx="358775" cy="314325"/>
          </a:xfrm>
        </p:grpSpPr>
        <p:sp>
          <p:nvSpPr>
            <p:cNvPr id="113" name="AutoShape 103"/>
            <p:cNvSpPr/>
            <p:nvPr/>
          </p:nvSpPr>
          <p:spPr bwMode="auto">
            <a:xfrm>
              <a:off x="1811338" y="3660775"/>
              <a:ext cx="128587" cy="84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4" name="AutoShape 104"/>
            <p:cNvSpPr/>
            <p:nvPr/>
          </p:nvSpPr>
          <p:spPr bwMode="auto">
            <a:xfrm>
              <a:off x="1754188" y="3605213"/>
              <a:ext cx="358775" cy="314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15" name="组合 114"/>
          <p:cNvGrpSpPr/>
          <p:nvPr/>
        </p:nvGrpSpPr>
        <p:grpSpPr>
          <a:xfrm>
            <a:off x="1035050" y="3649663"/>
            <a:ext cx="358775" cy="225425"/>
            <a:chOff x="1035050" y="3649663"/>
            <a:chExt cx="358775" cy="225425"/>
          </a:xfrm>
        </p:grpSpPr>
        <p:sp>
          <p:nvSpPr>
            <p:cNvPr id="116" name="AutoShape 105"/>
            <p:cNvSpPr/>
            <p:nvPr/>
          </p:nvSpPr>
          <p:spPr bwMode="auto">
            <a:xfrm>
              <a:off x="1035050" y="3649663"/>
              <a:ext cx="358775" cy="225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7" name="AutoShape 106"/>
            <p:cNvSpPr/>
            <p:nvPr/>
          </p:nvSpPr>
          <p:spPr bwMode="auto">
            <a:xfrm>
              <a:off x="1169988" y="3717925"/>
              <a:ext cx="50800" cy="49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18" name="AutoShape 107"/>
            <p:cNvSpPr/>
            <p:nvPr/>
          </p:nvSpPr>
          <p:spPr bwMode="auto">
            <a:xfrm>
              <a:off x="1136650" y="3683000"/>
              <a:ext cx="157163" cy="15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19" name="AutoShape 108"/>
          <p:cNvSpPr/>
          <p:nvPr/>
        </p:nvSpPr>
        <p:spPr bwMode="auto">
          <a:xfrm>
            <a:off x="428625" y="3649663"/>
            <a:ext cx="134938" cy="134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0" name="AutoShape 109"/>
          <p:cNvSpPr/>
          <p:nvPr/>
        </p:nvSpPr>
        <p:spPr bwMode="auto">
          <a:xfrm>
            <a:off x="361950" y="3582988"/>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21" name="Group 112"/>
          <p:cNvGrpSpPr/>
          <p:nvPr/>
        </p:nvGrpSpPr>
        <p:grpSpPr>
          <a:xfrm>
            <a:off x="3909765" y="2870738"/>
            <a:ext cx="359779" cy="337063"/>
            <a:chOff x="5368132" y="3540125"/>
            <a:chExt cx="465138" cy="435769"/>
          </a:xfrm>
          <a:solidFill>
            <a:schemeClr val="bg1"/>
          </a:solidFill>
        </p:grpSpPr>
        <p:sp>
          <p:nvSpPr>
            <p:cNvPr id="122"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3"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24" name="AutoShape 112"/>
          <p:cNvSpPr/>
          <p:nvPr/>
        </p:nvSpPr>
        <p:spPr bwMode="auto">
          <a:xfrm>
            <a:off x="3190875" y="2859882"/>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125" name="组合 124"/>
          <p:cNvGrpSpPr/>
          <p:nvPr/>
        </p:nvGrpSpPr>
        <p:grpSpPr>
          <a:xfrm>
            <a:off x="2528974" y="2859380"/>
            <a:ext cx="246810" cy="359779"/>
            <a:chOff x="2528974" y="2863357"/>
            <a:chExt cx="246811" cy="359779"/>
          </a:xfrm>
          <a:solidFill>
            <a:schemeClr val="bg1"/>
          </a:solidFill>
        </p:grpSpPr>
        <p:sp>
          <p:nvSpPr>
            <p:cNvPr id="126"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27"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28" name="组合 127"/>
          <p:cNvGrpSpPr/>
          <p:nvPr/>
        </p:nvGrpSpPr>
        <p:grpSpPr>
          <a:xfrm>
            <a:off x="1798638" y="2859882"/>
            <a:ext cx="269875" cy="358775"/>
            <a:chOff x="1798638" y="2859882"/>
            <a:chExt cx="269875" cy="358775"/>
          </a:xfrm>
        </p:grpSpPr>
        <p:sp>
          <p:nvSpPr>
            <p:cNvPr id="129" name="AutoShape 115"/>
            <p:cNvSpPr/>
            <p:nvPr/>
          </p:nvSpPr>
          <p:spPr bwMode="auto">
            <a:xfrm>
              <a:off x="1798638" y="2859882"/>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0" name="AutoShape 116"/>
            <p:cNvSpPr/>
            <p:nvPr/>
          </p:nvSpPr>
          <p:spPr bwMode="auto">
            <a:xfrm>
              <a:off x="1911350" y="3072730"/>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31" name="AutoShape 117"/>
          <p:cNvSpPr/>
          <p:nvPr/>
        </p:nvSpPr>
        <p:spPr bwMode="auto">
          <a:xfrm>
            <a:off x="1035050" y="2904332"/>
            <a:ext cx="360363" cy="269875"/>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19050" tIns="19050" rIns="19050" bIns="19050" anchor="ctr"/>
          <a:lstStyle/>
          <a:p>
            <a:pPr algn="ctr" defTabSz="228600">
              <a:defRPr/>
            </a:pPr>
            <a:r>
              <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rPr>
              <a:t>	</a:t>
            </a:r>
          </a:p>
        </p:txBody>
      </p:sp>
      <p:grpSp>
        <p:nvGrpSpPr>
          <p:cNvPr id="132" name="Group 121"/>
          <p:cNvGrpSpPr/>
          <p:nvPr/>
        </p:nvGrpSpPr>
        <p:grpSpPr>
          <a:xfrm>
            <a:off x="317500" y="2904507"/>
            <a:ext cx="359165" cy="269525"/>
            <a:chOff x="723900" y="3569494"/>
            <a:chExt cx="464344" cy="348456"/>
          </a:xfrm>
          <a:solidFill>
            <a:schemeClr val="bg1"/>
          </a:solidFill>
        </p:grpSpPr>
        <p:sp>
          <p:nvSpPr>
            <p:cNvPr id="133"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4"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35" name="Group 124"/>
          <p:cNvGrpSpPr/>
          <p:nvPr/>
        </p:nvGrpSpPr>
        <p:grpSpPr>
          <a:xfrm>
            <a:off x="3909765" y="2205206"/>
            <a:ext cx="359779" cy="302680"/>
            <a:chOff x="5368132" y="2625725"/>
            <a:chExt cx="465138" cy="391319"/>
          </a:xfrm>
          <a:solidFill>
            <a:schemeClr val="bg1"/>
          </a:solidFill>
        </p:grpSpPr>
        <p:sp>
          <p:nvSpPr>
            <p:cNvPr id="136"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7"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38"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39" name="组合 138"/>
          <p:cNvGrpSpPr/>
          <p:nvPr/>
        </p:nvGrpSpPr>
        <p:grpSpPr>
          <a:xfrm>
            <a:off x="3191434" y="2176964"/>
            <a:ext cx="359164" cy="359165"/>
            <a:chOff x="3191434" y="2145028"/>
            <a:chExt cx="359165" cy="359165"/>
          </a:xfrm>
          <a:solidFill>
            <a:schemeClr val="bg1"/>
          </a:solidFill>
        </p:grpSpPr>
        <p:sp>
          <p:nvSpPr>
            <p:cNvPr id="14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43" name="组合 142"/>
          <p:cNvGrpSpPr/>
          <p:nvPr/>
        </p:nvGrpSpPr>
        <p:grpSpPr>
          <a:xfrm>
            <a:off x="2473103" y="2176964"/>
            <a:ext cx="359166" cy="359165"/>
            <a:chOff x="2473104" y="2145028"/>
            <a:chExt cx="359165" cy="359165"/>
          </a:xfrm>
          <a:solidFill>
            <a:schemeClr val="bg1"/>
          </a:solidFill>
        </p:grpSpPr>
        <p:sp>
          <p:nvSpPr>
            <p:cNvPr id="14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grpSp>
        <p:nvGrpSpPr>
          <p:cNvPr id="146" name="组合 138"/>
          <p:cNvGrpSpPr/>
          <p:nvPr/>
        </p:nvGrpSpPr>
        <p:grpSpPr bwMode="auto">
          <a:xfrm>
            <a:off x="1754188" y="2177159"/>
            <a:ext cx="360362" cy="358775"/>
            <a:chOff x="1754188" y="2144713"/>
            <a:chExt cx="360362" cy="358775"/>
          </a:xfrm>
          <a:solidFill>
            <a:schemeClr val="bg1"/>
          </a:solidFill>
        </p:grpSpPr>
        <p:sp>
          <p:nvSpPr>
            <p:cNvPr id="147"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48"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149" name="AutoShape 130"/>
          <p:cNvSpPr/>
          <p:nvPr/>
        </p:nvSpPr>
        <p:spPr bwMode="auto">
          <a:xfrm>
            <a:off x="1035050" y="2177159"/>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0" name="AutoShape 131"/>
          <p:cNvSpPr/>
          <p:nvPr/>
        </p:nvSpPr>
        <p:spPr bwMode="auto">
          <a:xfrm>
            <a:off x="339725" y="2177159"/>
            <a:ext cx="31432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1" name="AutoShape 132"/>
          <p:cNvSpPr/>
          <p:nvPr/>
        </p:nvSpPr>
        <p:spPr bwMode="auto">
          <a:xfrm>
            <a:off x="406400" y="2272409"/>
            <a:ext cx="46038"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2" name="AutoShape 133"/>
          <p:cNvSpPr/>
          <p:nvPr/>
        </p:nvSpPr>
        <p:spPr bwMode="auto">
          <a:xfrm>
            <a:off x="474663" y="2272409"/>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3" name="AutoShape 134"/>
          <p:cNvSpPr/>
          <p:nvPr/>
        </p:nvSpPr>
        <p:spPr bwMode="auto">
          <a:xfrm>
            <a:off x="541338" y="2272409"/>
            <a:ext cx="44450"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4" name="AutoShape 135"/>
          <p:cNvSpPr/>
          <p:nvPr/>
        </p:nvSpPr>
        <p:spPr bwMode="auto">
          <a:xfrm>
            <a:off x="3910013" y="1482725"/>
            <a:ext cx="358775" cy="246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5" name="AutoShape 136"/>
          <p:cNvSpPr/>
          <p:nvPr/>
        </p:nvSpPr>
        <p:spPr bwMode="auto">
          <a:xfrm>
            <a:off x="3382963" y="1471613"/>
            <a:ext cx="117475" cy="117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6" name="AutoShape 137"/>
          <p:cNvSpPr/>
          <p:nvPr/>
        </p:nvSpPr>
        <p:spPr bwMode="auto">
          <a:xfrm>
            <a:off x="3190875" y="1425575"/>
            <a:ext cx="360363" cy="360363"/>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7" name="AutoShape 138"/>
          <p:cNvSpPr/>
          <p:nvPr/>
        </p:nvSpPr>
        <p:spPr bwMode="auto">
          <a:xfrm>
            <a:off x="3382963" y="1425575"/>
            <a:ext cx="168275" cy="168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8" name="AutoShape 139"/>
          <p:cNvSpPr/>
          <p:nvPr/>
        </p:nvSpPr>
        <p:spPr bwMode="auto">
          <a:xfrm>
            <a:off x="2473325" y="1425575"/>
            <a:ext cx="358775" cy="349250"/>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59" name="AutoShape 140"/>
          <p:cNvSpPr/>
          <p:nvPr/>
        </p:nvSpPr>
        <p:spPr bwMode="auto">
          <a:xfrm>
            <a:off x="1798638" y="1516063"/>
            <a:ext cx="225425" cy="182562"/>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0" name="AutoShape 141"/>
          <p:cNvSpPr/>
          <p:nvPr/>
        </p:nvSpPr>
        <p:spPr bwMode="auto">
          <a:xfrm>
            <a:off x="1754188" y="1471613"/>
            <a:ext cx="358775" cy="279400"/>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1" name="AutoShape 142"/>
          <p:cNvSpPr/>
          <p:nvPr/>
        </p:nvSpPr>
        <p:spPr bwMode="auto">
          <a:xfrm>
            <a:off x="2035175" y="1527175"/>
            <a:ext cx="33338"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2" name="AutoShape 143"/>
          <p:cNvSpPr/>
          <p:nvPr/>
        </p:nvSpPr>
        <p:spPr bwMode="auto">
          <a:xfrm>
            <a:off x="2024063" y="16732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3" name="AutoShape 144"/>
          <p:cNvSpPr/>
          <p:nvPr/>
        </p:nvSpPr>
        <p:spPr bwMode="auto">
          <a:xfrm>
            <a:off x="2035175" y="1639888"/>
            <a:ext cx="44450"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4" name="AutoShape 145"/>
          <p:cNvSpPr/>
          <p:nvPr/>
        </p:nvSpPr>
        <p:spPr bwMode="auto">
          <a:xfrm>
            <a:off x="2035175" y="1606550"/>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5" name="AutoShape 146"/>
          <p:cNvSpPr/>
          <p:nvPr/>
        </p:nvSpPr>
        <p:spPr bwMode="auto">
          <a:xfrm>
            <a:off x="1844675" y="1560513"/>
            <a:ext cx="66675" cy="47625"/>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6"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7"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168" name="AutoShape 149"/>
          <p:cNvSpPr/>
          <p:nvPr/>
        </p:nvSpPr>
        <p:spPr bwMode="auto">
          <a:xfrm>
            <a:off x="317500" y="1471613"/>
            <a:ext cx="358775"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 Box 100"/>
          <p:cNvSpPr txBox="1"/>
          <p:nvPr/>
        </p:nvSpPr>
        <p:spPr>
          <a:xfrm>
            <a:off x="1684655" y="2995295"/>
            <a:ext cx="5774690" cy="1198880"/>
          </a:xfrm>
          <a:prstGeom prst="rect">
            <a:avLst/>
          </a:prstGeom>
          <a:noFill/>
          <a:ln w="9525">
            <a:noFill/>
          </a:ln>
        </p:spPr>
        <p:txBody>
          <a:bodyPr wrap="square">
            <a:spAutoFit/>
          </a:bodyPr>
          <a:lstStyle/>
          <a:p>
            <a:pPr marL="285750" indent="-285750">
              <a:buFont typeface="Arial" panose="020B0604020202020204" pitchFamily="34" charset="0"/>
              <a:buChar char="•"/>
            </a:pPr>
            <a:r>
              <a:rPr lang="en-US" b="0">
                <a:latin typeface="Times New Roman" panose="02020603050405020304" charset="0"/>
                <a:cs typeface="Calibri" panose="020F0502020204030204" pitchFamily="34" charset="0"/>
              </a:rPr>
              <a:t>Dựa vào đó, có thể hiểu thống kê toán học là một phương pháp khoa học phân tích và xử lý dữ liệu có được nhờ các thí nghiệm, các cuộc điều tra nghiên cứu các hiện tượng tự nhiên, các vấn đề kỹ thuật cũng như các vấn đề xã hội</a:t>
            </a:r>
            <a:endParaRPr lang="en-US"/>
          </a:p>
        </p:txBody>
      </p:sp>
      <p:pic>
        <p:nvPicPr>
          <p:cNvPr id="2" name="Picture 1"/>
          <p:cNvPicPr/>
          <p:nvPr/>
        </p:nvPicPr>
        <p:blipFill>
          <a:blip r:embed="rId4"/>
          <a:srcRect l="-209" t="-1648" r="45339" b="1648"/>
          <a:stretch>
            <a:fillRect/>
          </a:stretch>
        </p:blipFill>
        <p:spPr>
          <a:xfrm>
            <a:off x="1840230" y="804545"/>
            <a:ext cx="3431540" cy="1814195"/>
          </a:xfrm>
          <a:prstGeom prst="roundRect">
            <a:avLst/>
          </a:prstGeom>
          <a:noFill/>
          <a:ln w="9525">
            <a:noFill/>
          </a:ln>
        </p:spPr>
      </p:pic>
      <p:pic>
        <p:nvPicPr>
          <p:cNvPr id="4" name="Audio 3">
            <a:hlinkClick r:id="" action="ppaction://media"/>
            <a:extLst>
              <a:ext uri="{FF2B5EF4-FFF2-40B4-BE49-F238E27FC236}">
                <a16:creationId xmlns:a16="http://schemas.microsoft.com/office/drawing/2014/main" id="{FC75F169-78AA-4D15-8343-59FE90294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p:transition advTm="472">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1"/>
          <p:cNvSpPr txBox="1"/>
          <p:nvPr/>
        </p:nvSpPr>
        <p:spPr>
          <a:xfrm>
            <a:off x="3761716" y="347608"/>
            <a:ext cx="1620567"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vi-VN" altLang="zh-CN" sz="2400" b="0">
                <a:solidFill>
                  <a:schemeClr val="accent1"/>
                </a:solidFill>
                <a:latin typeface="+mj-ea"/>
                <a:ea typeface="+mj-ea"/>
              </a:rPr>
              <a:t>Bài 1</a:t>
            </a:r>
          </a:p>
        </p:txBody>
      </p:sp>
      <p:sp>
        <p:nvSpPr>
          <p:cNvPr id="20" name="Oval 11"/>
          <p:cNvSpPr>
            <a:spLocks noChangeArrowheads="1"/>
          </p:cNvSpPr>
          <p:nvPr/>
        </p:nvSpPr>
        <p:spPr bwMode="auto">
          <a:xfrm>
            <a:off x="3031871" y="2848137"/>
            <a:ext cx="621120" cy="617096"/>
          </a:xfrm>
          <a:prstGeom prst="ellipse">
            <a:avLst/>
          </a:prstGeom>
          <a:solidFill>
            <a:schemeClr val="bg1">
              <a:lumMod val="50000"/>
              <a:alpha val="10000"/>
            </a:schemeClr>
          </a:solidFill>
          <a:ln>
            <a:noFill/>
          </a:ln>
        </p:spPr>
        <p:txBody>
          <a:bodyPr vert="horz" wrap="square" lIns="121920" tIns="60960" rIns="121920" bIns="60960" numCol="1" anchor="t" anchorCtr="0" compatLnSpc="1"/>
          <a:lstStyle/>
          <a:p>
            <a:endParaRPr lang="zh-CN" altLang="en-US" sz="2400"/>
          </a:p>
        </p:txBody>
      </p:sp>
      <p:sp>
        <p:nvSpPr>
          <p:cNvPr id="21" name="Freeform 12"/>
          <p:cNvSpPr/>
          <p:nvPr/>
        </p:nvSpPr>
        <p:spPr bwMode="auto">
          <a:xfrm>
            <a:off x="3526519" y="2134050"/>
            <a:ext cx="1975782" cy="2656743"/>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75000"/>
            </a:schemeClr>
          </a:solidFill>
          <a:ln>
            <a:noFill/>
          </a:ln>
        </p:spPr>
        <p:txBody>
          <a:bodyPr vert="horz" wrap="square" lIns="121920" tIns="60960" rIns="121920" bIns="60960" numCol="1" anchor="t" anchorCtr="0" compatLnSpc="1"/>
          <a:lstStyle/>
          <a:p>
            <a:endParaRPr lang="zh-CN" altLang="en-US" sz="2400"/>
          </a:p>
        </p:txBody>
      </p:sp>
      <p:sp>
        <p:nvSpPr>
          <p:cNvPr id="22" name="Oval 13"/>
          <p:cNvSpPr>
            <a:spLocks noChangeArrowheads="1"/>
          </p:cNvSpPr>
          <p:nvPr/>
        </p:nvSpPr>
        <p:spPr bwMode="auto">
          <a:xfrm>
            <a:off x="3240088" y="2541158"/>
            <a:ext cx="825306" cy="825561"/>
          </a:xfrm>
          <a:prstGeom prst="ellipse">
            <a:avLst/>
          </a:prstGeom>
          <a:solidFill>
            <a:schemeClr val="accent1"/>
          </a:solidFill>
          <a:ln>
            <a:noFill/>
          </a:ln>
        </p:spPr>
        <p:txBody>
          <a:bodyPr vert="horz" wrap="square" lIns="0" tIns="0" rIns="0" bIns="0" numCol="1" anchor="t" anchorCtr="0" compatLnSpc="1"/>
          <a:lstStyle/>
          <a:p>
            <a:pPr algn="ctr"/>
            <a:endParaRPr lang="zh-CN" altLang="en-US" sz="1335" dirty="0">
              <a:solidFill>
                <a:schemeClr val="bg1"/>
              </a:solidFill>
            </a:endParaRPr>
          </a:p>
        </p:txBody>
      </p:sp>
      <p:sp>
        <p:nvSpPr>
          <p:cNvPr id="23" name="Oval 14"/>
          <p:cNvSpPr>
            <a:spLocks noChangeArrowheads="1"/>
          </p:cNvSpPr>
          <p:nvPr/>
        </p:nvSpPr>
        <p:spPr bwMode="auto">
          <a:xfrm>
            <a:off x="3787764" y="1645069"/>
            <a:ext cx="1006159" cy="1006470"/>
          </a:xfrm>
          <a:prstGeom prst="ellipse">
            <a:avLst/>
          </a:prstGeom>
          <a:solidFill>
            <a:srgbClr val="6B9DA2"/>
          </a:solidFill>
          <a:ln>
            <a:noFill/>
          </a:ln>
        </p:spPr>
        <p:txBody>
          <a:bodyPr vert="horz" wrap="square" lIns="0" tIns="0" rIns="0" bIns="0" numCol="1" anchor="t" anchorCtr="0" compatLnSpc="1"/>
          <a:lstStyle/>
          <a:p>
            <a:pPr algn="ctr"/>
            <a:endParaRPr lang="en-US" altLang="zh-CN" sz="3200" b="1" dirty="0">
              <a:solidFill>
                <a:schemeClr val="bg1"/>
              </a:solidFill>
            </a:endParaRPr>
          </a:p>
        </p:txBody>
      </p:sp>
      <p:sp>
        <p:nvSpPr>
          <p:cNvPr id="24" name="Oval 14"/>
          <p:cNvSpPr>
            <a:spLocks noChangeArrowheads="1"/>
          </p:cNvSpPr>
          <p:nvPr/>
        </p:nvSpPr>
        <p:spPr bwMode="auto">
          <a:xfrm>
            <a:off x="5005340" y="2233232"/>
            <a:ext cx="766876" cy="767113"/>
          </a:xfrm>
          <a:prstGeom prst="ellipse">
            <a:avLst/>
          </a:prstGeom>
          <a:solidFill>
            <a:srgbClr val="72A3A1"/>
          </a:solidFill>
          <a:ln>
            <a:noFill/>
          </a:ln>
        </p:spPr>
        <p:txBody>
          <a:bodyPr vert="horz" wrap="square" lIns="0" tIns="0" rIns="0" bIns="0" numCol="1" anchor="t" anchorCtr="0" compatLnSpc="1"/>
          <a:lstStyle/>
          <a:p>
            <a:pPr algn="ctr"/>
            <a:endParaRPr lang="zh-CN" altLang="en-US" sz="1335" dirty="0">
              <a:solidFill>
                <a:schemeClr val="bg1"/>
              </a:solidFill>
            </a:endParaRPr>
          </a:p>
        </p:txBody>
      </p:sp>
      <p:sp>
        <p:nvSpPr>
          <p:cNvPr id="25" name="Oval 14"/>
          <p:cNvSpPr>
            <a:spLocks noChangeArrowheads="1"/>
          </p:cNvSpPr>
          <p:nvPr/>
        </p:nvSpPr>
        <p:spPr bwMode="auto">
          <a:xfrm>
            <a:off x="4582506" y="2989411"/>
            <a:ext cx="769923" cy="770161"/>
          </a:xfrm>
          <a:prstGeom prst="ellipse">
            <a:avLst/>
          </a:prstGeom>
          <a:solidFill>
            <a:srgbClr val="72A3A1"/>
          </a:solidFill>
          <a:ln>
            <a:noFill/>
          </a:ln>
        </p:spPr>
        <p:txBody>
          <a:bodyPr vert="horz" wrap="square" lIns="0" tIns="0" rIns="0" bIns="0" numCol="1" anchor="t" anchorCtr="0" compatLnSpc="1"/>
          <a:lstStyle/>
          <a:p>
            <a:pPr algn="ctr"/>
            <a:endParaRPr lang="zh-CN" altLang="en-US" sz="1335" dirty="0">
              <a:solidFill>
                <a:schemeClr val="bg1"/>
              </a:solidFill>
            </a:endParaRPr>
          </a:p>
        </p:txBody>
      </p:sp>
      <p:sp>
        <p:nvSpPr>
          <p:cNvPr id="28" name="矩形 27"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1463737" y="1659110"/>
            <a:ext cx="2374235" cy="783590"/>
          </a:xfrm>
          <a:prstGeom prst="rect">
            <a:avLst/>
          </a:prstGeom>
        </p:spPr>
        <p:txBody>
          <a:bodyPr wrap="square">
            <a:spAutoFit/>
          </a:bodyPr>
          <a:lstStyle/>
          <a:p>
            <a:pPr algn="ctr">
              <a:lnSpc>
                <a:spcPct val="150000"/>
              </a:lnSpc>
            </a:pPr>
            <a:r>
              <a:rPr lang="en-US" altLang="zh-CN" sz="1000" b="1" dirty="0">
                <a:solidFill>
                  <a:schemeClr val="bg1">
                    <a:lumMod val="50000"/>
                  </a:schemeClr>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Giới thiệu nội dung</a:t>
            </a:r>
            <a:br>
              <a:rPr lang="en-US" altLang="zh-CN" sz="1000" b="1" dirty="0">
                <a:solidFill>
                  <a:schemeClr val="bg1">
                    <a:lumMod val="50000"/>
                  </a:schemeClr>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br>
            <a:r>
              <a:rPr lang="en-US" altLang="zh-CN" sz="1000" b="1" dirty="0">
                <a:solidFill>
                  <a:schemeClr val="bg1">
                    <a:lumMod val="50000"/>
                  </a:schemeClr>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Ý nghĩa các thông số bài toán</a:t>
            </a:r>
            <a:br>
              <a:rPr lang="en-US" altLang="zh-CN" sz="1000" b="1" dirty="0">
                <a:solidFill>
                  <a:schemeClr val="bg1">
                    <a:lumMod val="50000"/>
                  </a:schemeClr>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br>
            <a:r>
              <a:rPr lang="en-US" altLang="zh-CN" sz="1000" b="1" dirty="0">
                <a:solidFill>
                  <a:schemeClr val="bg1">
                    <a:lumMod val="50000"/>
                  </a:schemeClr>
                </a:solidFill>
                <a:latin typeface="Times New Roman" panose="02020603050405020304" charset="0"/>
                <a:ea typeface="Arial" panose="020B0604020202020204" pitchFamily="34" charset="0"/>
                <a:cs typeface="Times New Roman" panose="02020603050405020304" charset="0"/>
                <a:sym typeface="Calibri" panose="020F0502020204030204" pitchFamily="34" charset="0"/>
              </a:rPr>
              <a:t>Giá trị bài toán </a:t>
            </a:r>
          </a:p>
        </p:txBody>
      </p:sp>
      <p:sp>
        <p:nvSpPr>
          <p:cNvPr id="29" name="TextBox 61"/>
          <p:cNvSpPr txBox="1"/>
          <p:nvPr/>
        </p:nvSpPr>
        <p:spPr>
          <a:xfrm>
            <a:off x="1363345" y="869315"/>
            <a:ext cx="2572385" cy="82994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zh-CN" altLang="en-US" sz="1600" b="0" u="sng" dirty="0">
                <a:solidFill>
                  <a:schemeClr val="accent1"/>
                </a:solidFill>
                <a:latin typeface="Times New Roman" panose="02020603050405020304" charset="0"/>
                <a:cs typeface="Times New Roman" panose="02020603050405020304" charset="0"/>
              </a:rPr>
              <a:t>1.1.Giới thiệu nội dung, ý nghĩa các thông số, giá tri bài toán</a:t>
            </a:r>
          </a:p>
        </p:txBody>
      </p:sp>
      <p:sp>
        <p:nvSpPr>
          <p:cNvPr id="31" name="TextBox 61"/>
          <p:cNvSpPr txBox="1"/>
          <p:nvPr/>
        </p:nvSpPr>
        <p:spPr>
          <a:xfrm>
            <a:off x="5669915" y="3000375"/>
            <a:ext cx="1923415" cy="5835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zh-CN" altLang="en-US" sz="1600" b="0" u="sng" dirty="0">
                <a:solidFill>
                  <a:schemeClr val="accent1"/>
                </a:solidFill>
                <a:latin typeface="Times New Roman" panose="02020603050405020304" charset="0"/>
                <a:cs typeface="Times New Roman" panose="02020603050405020304" charset="0"/>
              </a:rPr>
              <a:t>1.3.	Trình bày về code</a:t>
            </a:r>
          </a:p>
        </p:txBody>
      </p:sp>
      <p:sp>
        <p:nvSpPr>
          <p:cNvPr id="33" name="TextBox 61"/>
          <p:cNvSpPr txBox="1"/>
          <p:nvPr/>
        </p:nvSpPr>
        <p:spPr>
          <a:xfrm>
            <a:off x="5352415" y="1423035"/>
            <a:ext cx="2175510" cy="58356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zh-CN" altLang="en-US" sz="1600" b="0" u="sng" dirty="0">
                <a:solidFill>
                  <a:schemeClr val="accent1"/>
                </a:solidFill>
                <a:latin typeface="Times New Roman" panose="02020603050405020304" charset="0"/>
                <a:cs typeface="Times New Roman" panose="02020603050405020304" charset="0"/>
              </a:rPr>
              <a:t>1.2.	Trình bày hướng làm, cách giải</a:t>
            </a:r>
          </a:p>
        </p:txBody>
      </p:sp>
      <p:grpSp>
        <p:nvGrpSpPr>
          <p:cNvPr id="34" name="Group 112"/>
          <p:cNvGrpSpPr/>
          <p:nvPr/>
        </p:nvGrpSpPr>
        <p:grpSpPr>
          <a:xfrm>
            <a:off x="5216757" y="2442790"/>
            <a:ext cx="359779" cy="337063"/>
            <a:chOff x="5368132" y="3540125"/>
            <a:chExt cx="465138" cy="435769"/>
          </a:xfrm>
          <a:solidFill>
            <a:schemeClr val="bg1"/>
          </a:solidFill>
        </p:grpSpPr>
        <p:sp>
          <p:nvSpPr>
            <p:cNvPr id="35"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6"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37" name="AutoShape 112"/>
          <p:cNvSpPr/>
          <p:nvPr/>
        </p:nvSpPr>
        <p:spPr bwMode="auto">
          <a:xfrm>
            <a:off x="4787285" y="3226966"/>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38" name="组合 37"/>
          <p:cNvGrpSpPr/>
          <p:nvPr/>
        </p:nvGrpSpPr>
        <p:grpSpPr>
          <a:xfrm>
            <a:off x="4103017" y="1887370"/>
            <a:ext cx="375652" cy="547592"/>
            <a:chOff x="2528974" y="2863357"/>
            <a:chExt cx="246811" cy="359779"/>
          </a:xfrm>
          <a:solidFill>
            <a:schemeClr val="bg1"/>
          </a:solidFill>
        </p:grpSpPr>
        <p:sp>
          <p:nvSpPr>
            <p:cNvPr id="3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41" name="组合 40"/>
          <p:cNvGrpSpPr/>
          <p:nvPr/>
        </p:nvGrpSpPr>
        <p:grpSpPr>
          <a:xfrm flipH="1">
            <a:off x="3478508" y="2797520"/>
            <a:ext cx="359165" cy="359165"/>
            <a:chOff x="2473104" y="2145028"/>
            <a:chExt cx="359165" cy="359165"/>
          </a:xfrm>
          <a:solidFill>
            <a:schemeClr val="bg1"/>
          </a:solidFill>
        </p:grpSpPr>
        <p:sp>
          <p:nvSpPr>
            <p:cNvPr id="42"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43"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cxnSp>
        <p:nvCxnSpPr>
          <p:cNvPr id="44" name="直接连接符 43"/>
          <p:cNvCxnSpPr/>
          <p:nvPr/>
        </p:nvCxnSpPr>
        <p:spPr>
          <a:xfrm>
            <a:off x="4441034" y="807410"/>
            <a:ext cx="26192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5912485" y="3829050"/>
            <a:ext cx="2104390" cy="245110"/>
          </a:xfrm>
          <a:prstGeom prst="rect">
            <a:avLst/>
          </a:prstGeom>
          <a:noFill/>
          <a:ln w="9525">
            <a:noFill/>
          </a:ln>
        </p:spPr>
        <p:txBody>
          <a:bodyPr wrap="square">
            <a:spAutoFit/>
          </a:bodyPr>
          <a:lstStyle/>
          <a:p>
            <a:pPr indent="0"/>
            <a:r>
              <a:rPr lang="en-US" sz="1000" b="1">
                <a:solidFill>
                  <a:schemeClr val="bg1">
                    <a:lumMod val="50000"/>
                  </a:schemeClr>
                </a:solidFill>
                <a:latin typeface="Times New Roman" panose="02020603050405020304" charset="0"/>
                <a:ea typeface="SimSun" panose="02010600030101010101" pitchFamily="2" charset="-122"/>
              </a:rPr>
              <a:t>Ý tưởng thực hiện</a:t>
            </a:r>
          </a:p>
        </p:txBody>
      </p:sp>
      <p:sp>
        <p:nvSpPr>
          <p:cNvPr id="3" name="Text Box 2"/>
          <p:cNvSpPr txBox="1"/>
          <p:nvPr/>
        </p:nvSpPr>
        <p:spPr>
          <a:xfrm>
            <a:off x="6169025" y="3583940"/>
            <a:ext cx="2145665" cy="245110"/>
          </a:xfrm>
          <a:prstGeom prst="rect">
            <a:avLst/>
          </a:prstGeom>
          <a:noFill/>
        </p:spPr>
        <p:txBody>
          <a:bodyPr wrap="square" rtlCol="0" anchor="t">
            <a:spAutoFit/>
          </a:bodyPr>
          <a:lstStyle/>
          <a:p>
            <a:r>
              <a:rPr lang="en-US" sz="1000" b="1">
                <a:solidFill>
                  <a:schemeClr val="bg1">
                    <a:lumMod val="50000"/>
                  </a:schemeClr>
                </a:solidFill>
                <a:latin typeface="Times New Roman" panose="02020603050405020304" charset="0"/>
                <a:cs typeface="Times New Roman" panose="02020603050405020304" charset="0"/>
              </a:rPr>
              <a:t>Định dạn</a:t>
            </a:r>
            <a:r>
              <a:rPr lang="vi-VN" altLang="en-US" sz="1000" b="1">
                <a:solidFill>
                  <a:schemeClr val="bg1">
                    <a:lumMod val="50000"/>
                  </a:schemeClr>
                </a:solidFill>
                <a:latin typeface="Times New Roman" panose="02020603050405020304" charset="0"/>
                <a:cs typeface="Times New Roman" panose="02020603050405020304" charset="0"/>
              </a:rPr>
              <a:t>g</a:t>
            </a:r>
            <a:r>
              <a:rPr lang="en-US" sz="1000" b="1">
                <a:solidFill>
                  <a:schemeClr val="bg1"/>
                </a:solidFill>
                <a:latin typeface="Times New Roman" panose="02020603050405020304" charset="0"/>
                <a:cs typeface="Times New Roman" panose="02020603050405020304" charset="0"/>
              </a:rPr>
              <a:t>g</a:t>
            </a:r>
          </a:p>
        </p:txBody>
      </p:sp>
      <p:pic>
        <p:nvPicPr>
          <p:cNvPr id="5" name="Audio 4">
            <a:hlinkClick r:id="" action="ppaction://media"/>
            <a:extLst>
              <a:ext uri="{FF2B5EF4-FFF2-40B4-BE49-F238E27FC236}">
                <a16:creationId xmlns:a16="http://schemas.microsoft.com/office/drawing/2014/main" id="{8CE4B677-E2C8-4FCF-847D-51E13663BF6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440738" y="4440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911"/>
    </mc:Choice>
    <mc:Fallback xmlns="">
      <p:transition spd="slow" advTm="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28">
                                            <p:txEl>
                                              <p:pRg st="0" end="0"/>
                                            </p:txEl>
                                          </p:spTgt>
                                        </p:tgtEl>
                                        <p:attrNameLst>
                                          <p:attrName>style.visibility</p:attrName>
                                        </p:attrNameLst>
                                      </p:cBhvr>
                                      <p:to>
                                        <p:strVal val="visible"/>
                                      </p:to>
                                    </p:set>
                                    <p:animEffect transition="in" filter="checkerboard(across)">
                                      <p:cBhvr>
                                        <p:cTn id="16" dur="500"/>
                                        <p:tgtEl>
                                          <p:spTgt spid="2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p:tgtEl>
                                          <p:spTgt spid="33"/>
                                        </p:tgtEl>
                                        <p:attrNameLst>
                                          <p:attrName>ppt_y</p:attrName>
                                        </p:attrNameLst>
                                      </p:cBhvr>
                                      <p:tavLst>
                                        <p:tav tm="0">
                                          <p:val>
                                            <p:strVal val="#ppt_y+#ppt_h*1.125000"/>
                                          </p:val>
                                        </p:tav>
                                        <p:tav tm="100000">
                                          <p:val>
                                            <p:strVal val="#ppt_y"/>
                                          </p:val>
                                        </p:tav>
                                      </p:tavLst>
                                    </p:anim>
                                    <p:animEffect transition="in" filter="wipe(up)">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27" dur="500"/>
                                        <p:tgtEl>
                                          <p:spTgt spid="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3" presetClass="entr" presetSubtype="16"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plus(in)">
                                      <p:cBhvr>
                                        <p:cTn id="32" dur="2000"/>
                                        <p:tgtEl>
                                          <p:spTgt spid="3"/>
                                        </p:tgtEl>
                                      </p:cBhvr>
                                    </p:animEffect>
                                  </p:childTnLst>
                                </p:cTn>
                              </p:par>
                              <p:par>
                                <p:cTn id="33" presetID="13" presetClass="entr" presetSubtype="16"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plus(in)">
                                      <p:cBhvr>
                                        <p:cTn id="35"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5"/>
                </p:tgtEl>
              </p:cMediaNode>
            </p:audio>
          </p:childTnLst>
        </p:cTn>
      </p:par>
    </p:tnLst>
    <p:bldLst>
      <p:bldP spid="29" grpId="0"/>
      <p:bldP spid="29" grpId="1"/>
      <p:bldP spid="33" grpId="0"/>
      <p:bldP spid="33" grpId="1"/>
      <p:bldP spid="100" grpId="0"/>
      <p:bldP spid="100" grpId="1"/>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680845" y="1463040"/>
            <a:ext cx="5080000" cy="368300"/>
          </a:xfrm>
          <a:prstGeom prst="rect">
            <a:avLst/>
          </a:prstGeom>
          <a:noFill/>
          <a:ln w="9525">
            <a:noFill/>
          </a:ln>
        </p:spPr>
        <p:txBody>
          <a:bodyPr>
            <a:spAutoFit/>
          </a:bodyPr>
          <a:lstStyle/>
          <a:p>
            <a:pPr indent="0"/>
            <a:r>
              <a:rPr lang="vi-VN" altLang="en-US" b="0" i="1" u="sng">
                <a:latin typeface="Times New Roman" panose="02020603050405020304" charset="0"/>
                <a:ea typeface="SimSun" panose="02010600030101010101" pitchFamily="2" charset="-122"/>
              </a:rPr>
              <a:t>a)</a:t>
            </a:r>
            <a:r>
              <a:rPr lang="en-US" b="0" i="1" u="sng">
                <a:latin typeface="Times New Roman" panose="02020603050405020304" charset="0"/>
                <a:ea typeface="SimSun" panose="02010600030101010101" pitchFamily="2" charset="-122"/>
              </a:rPr>
              <a:t>Giới thiệu nội dung:</a:t>
            </a:r>
            <a:endParaRPr lang="en-US" u="sng"/>
          </a:p>
        </p:txBody>
      </p:sp>
      <p:sp>
        <p:nvSpPr>
          <p:cNvPr id="2" name="Text Box 1"/>
          <p:cNvSpPr txBox="1"/>
          <p:nvPr/>
        </p:nvSpPr>
        <p:spPr>
          <a:xfrm>
            <a:off x="1634490" y="1970405"/>
            <a:ext cx="5385435" cy="1753235"/>
          </a:xfrm>
          <a:prstGeom prst="rect">
            <a:avLst/>
          </a:prstGeom>
          <a:noFill/>
          <a:ln w="9525">
            <a:noFill/>
          </a:ln>
        </p:spPr>
        <p:txBody>
          <a:bodyPr wrap="square">
            <a:spAutoFit/>
          </a:bodyPr>
          <a:lstStyle/>
          <a:p>
            <a:pPr indent="0"/>
            <a:r>
              <a:rPr lang="en-US" b="0">
                <a:latin typeface="Times New Roman" panose="02020603050405020304" charset="0"/>
                <a:cs typeface="Calibri" panose="020F0502020204030204" pitchFamily="34" charset="0"/>
              </a:rPr>
              <a:t>Ở bài toán thứ nhất, ta thực hiện việc xác định khoảng phóng điện chọc thủng của mẫu điện môi qua giá trị 15 lần đánh thủng và độ tin cậy cho trước. Tức ta đang tìm khoảng ước lượng cho 15 mẫu thử và trên thực tế là tìm ngưỡng an toàn cho giấy cách điện hay khoảng điện áp phù hợp để tránh bị đánh thủng.</a:t>
            </a:r>
            <a:endParaRPr lang="en-US"/>
          </a:p>
        </p:txBody>
      </p:sp>
      <p:sp>
        <p:nvSpPr>
          <p:cNvPr id="107" name="Text Box 106"/>
          <p:cNvSpPr txBox="1"/>
          <p:nvPr/>
        </p:nvSpPr>
        <p:spPr>
          <a:xfrm>
            <a:off x="1787525" y="817880"/>
            <a:ext cx="5080000" cy="645160"/>
          </a:xfrm>
          <a:prstGeom prst="rect">
            <a:avLst/>
          </a:prstGeom>
          <a:noFill/>
          <a:ln w="9525">
            <a:noFill/>
          </a:ln>
        </p:spPr>
        <p:txBody>
          <a:bodyPr>
            <a:spAutoFit/>
          </a:bodyPr>
          <a:lstStyle/>
          <a:p>
            <a:pPr marL="457200" indent="-457200"/>
            <a:r>
              <a:rPr lang="vi-VN" altLang="en-US" b="1">
                <a:latin typeface="Times New Roman" panose="02020603050405020304" charset="0"/>
                <a:cs typeface="Calibri" panose="020F0502020204030204" pitchFamily="34" charset="0"/>
              </a:rPr>
              <a:t>1</a:t>
            </a:r>
            <a:r>
              <a:rPr lang="en-US" b="1">
                <a:latin typeface="Times New Roman" panose="02020603050405020304" charset="0"/>
                <a:cs typeface="Calibri" panose="020F0502020204030204" pitchFamily="34" charset="0"/>
              </a:rPr>
              <a:t>.1. Giới thiệu nội dung, ý nghĩa các thông số bài toán, giá trị bài toán</a:t>
            </a:r>
            <a:r>
              <a:rPr lang="vi-VN" altLang="en-US" b="1">
                <a:latin typeface="Times New Roman" panose="02020603050405020304" charset="0"/>
                <a:cs typeface="Calibri" panose="020F0502020204030204" pitchFamily="34" charset="0"/>
              </a:rPr>
              <a:t>:</a:t>
            </a:r>
          </a:p>
        </p:txBody>
      </p:sp>
      <p:pic>
        <p:nvPicPr>
          <p:cNvPr id="3" name="Audio 2">
            <a:hlinkClick r:id="" action="ppaction://media"/>
            <a:extLst>
              <a:ext uri="{FF2B5EF4-FFF2-40B4-BE49-F238E27FC236}">
                <a16:creationId xmlns:a16="http://schemas.microsoft.com/office/drawing/2014/main" id="{6AD0412F-6B3D-4EA9-BC56-E141BF114F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cSld>
  <p:clrMapOvr>
    <a:masterClrMapping/>
  </p:clrMapOvr>
  <p:transition advTm="1429">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6"/>
          <a:stretch>
            <a:fillRect/>
          </a:stretch>
        </p:blipFill>
        <p:spPr>
          <a:xfrm>
            <a:off x="6247765" y="2394585"/>
            <a:ext cx="2666365" cy="2407920"/>
          </a:xfrm>
          <a:prstGeom prst="rect">
            <a:avLst/>
          </a:prstGeom>
          <a:ln>
            <a:solidFill>
              <a:schemeClr val="bg1"/>
            </a:solidFill>
          </a:ln>
        </p:spPr>
      </p:pic>
      <p:sp>
        <p:nvSpPr>
          <p:cNvPr id="5" name="Oval 4"/>
          <p:cNvSpPr/>
          <p:nvPr/>
        </p:nvSpPr>
        <p:spPr>
          <a:xfrm>
            <a:off x="6324600" y="2470785"/>
            <a:ext cx="464185" cy="4787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 Box 101"/>
          <p:cNvSpPr txBox="1"/>
          <p:nvPr/>
        </p:nvSpPr>
        <p:spPr>
          <a:xfrm>
            <a:off x="1955800" y="760095"/>
            <a:ext cx="5080000" cy="368300"/>
          </a:xfrm>
          <a:prstGeom prst="rect">
            <a:avLst/>
          </a:prstGeom>
          <a:noFill/>
          <a:ln w="9525">
            <a:noFill/>
          </a:ln>
        </p:spPr>
        <p:txBody>
          <a:bodyPr>
            <a:spAutoFit/>
          </a:bodyPr>
          <a:lstStyle/>
          <a:p>
            <a:pPr indent="0"/>
            <a:r>
              <a:rPr lang="vi-VN" altLang="en-US" b="0" i="1" u="sng">
                <a:latin typeface="Times New Roman" panose="02020603050405020304" charset="0"/>
                <a:ea typeface="SimSun" panose="02010600030101010101" pitchFamily="2" charset="-122"/>
              </a:rPr>
              <a:t>b)</a:t>
            </a:r>
            <a:r>
              <a:rPr lang="en-US" b="0" i="1" u="sng">
                <a:latin typeface="Times New Roman" panose="02020603050405020304" charset="0"/>
                <a:ea typeface="SimSun" panose="02010600030101010101" pitchFamily="2" charset="-122"/>
              </a:rPr>
              <a:t>Ý nghĩa các thông số bài toán</a:t>
            </a:r>
            <a:r>
              <a:rPr lang="vi-VN" altLang="en-US" b="0" i="1" u="sng">
                <a:latin typeface="Times New Roman" panose="02020603050405020304" charset="0"/>
                <a:ea typeface="SimSun" panose="02010600030101010101" pitchFamily="2" charset="-122"/>
              </a:rPr>
              <a:t>:</a:t>
            </a:r>
          </a:p>
        </p:txBody>
      </p:sp>
      <p:sp>
        <p:nvSpPr>
          <p:cNvPr id="2" name="Text Box 1"/>
          <p:cNvSpPr txBox="1"/>
          <p:nvPr>
            <p:custDataLst>
              <p:tags r:id="rId2"/>
            </p:custDataLst>
          </p:nvPr>
        </p:nvSpPr>
        <p:spPr>
          <a:xfrm>
            <a:off x="1489710" y="1243330"/>
            <a:ext cx="5735955" cy="2030095"/>
          </a:xfrm>
          <a:prstGeom prst="rect">
            <a:avLst/>
          </a:prstGeom>
          <a:noFill/>
          <a:ln w="9525">
            <a:noFill/>
          </a:ln>
        </p:spPr>
        <p:txBody>
          <a:bodyPr wrap="square">
            <a:spAutoFit/>
          </a:bodyPr>
          <a:lstStyle/>
          <a:p>
            <a:pPr marL="285750" indent="-285750">
              <a:buFont typeface="Wingdings" panose="05000000000000000000" charset="0"/>
              <a:buChar char="§"/>
            </a:pPr>
            <a:r>
              <a:rPr lang="en-US" b="0">
                <a:latin typeface="Times New Roman" panose="02020603050405020304" charset="0"/>
                <a:cs typeface="Calibri" panose="020F0502020204030204" pitchFamily="34" charset="0"/>
              </a:rPr>
              <a:t>Hiện tượng phóng điện trong điện môi và điện áp đánh thủng:</a:t>
            </a:r>
          </a:p>
          <a:p>
            <a:pPr indent="0">
              <a:buNone/>
            </a:pPr>
            <a:r>
              <a:rPr lang="en-US" b="0">
                <a:latin typeface="Times New Roman" panose="02020603050405020304" charset="0"/>
                <a:cs typeface="Calibri" panose="020F0502020204030204" pitchFamily="34" charset="0"/>
              </a:rPr>
              <a:t>Khi đặt U lên 2 đầu điện môi, vượt quá một giới hạn nào đó sẽ xảy ra phóng điện</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chọc thủng điện môi, khi đó bị mất</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hoàn toàn tính chất cách điện,</a:t>
            </a:r>
            <a:r>
              <a:rPr lang="vi-VN" altLang="en-US" b="0">
                <a:latin typeface="Times New Roman" panose="02020603050405020304" charset="0"/>
                <a:cs typeface="Calibri" panose="020F0502020204030204" pitchFamily="34" charset="0"/>
              </a:rPr>
              <a:t> h</a:t>
            </a:r>
            <a:r>
              <a:rPr lang="en-US" b="0">
                <a:latin typeface="Times New Roman" panose="02020603050405020304" charset="0"/>
                <a:cs typeface="Calibri" panose="020F0502020204030204" pitchFamily="34" charset="0"/>
              </a:rPr>
              <a:t>iện tượng</a:t>
            </a:r>
            <a:r>
              <a:rPr lang="vi-VN" altLang="en-US" b="0">
                <a:latin typeface="Times New Roman" panose="02020603050405020304" charset="0"/>
                <a:cs typeface="Calibri" panose="020F0502020204030204" pitchFamily="34" charset="0"/>
              </a:rPr>
              <a:t> </a:t>
            </a:r>
            <a:r>
              <a:rPr lang="en-US" b="0">
                <a:latin typeface="Times New Roman" panose="02020603050405020304" charset="0"/>
                <a:cs typeface="Calibri" panose="020F0502020204030204" pitchFamily="34" charset="0"/>
              </a:rPr>
              <a:t>đó chính là sự phóng điện chọc thủng của điện môi hay là sự phá huỷ độ bền điện môi</a:t>
            </a:r>
            <a:r>
              <a:rPr lang="vi-VN" altLang="en-US" b="0">
                <a:latin typeface="Times New Roman" panose="02020603050405020304" charset="0"/>
                <a:cs typeface="Calibri" panose="020F0502020204030204" pitchFamily="34" charset="0"/>
              </a:rPr>
              <a:t>.</a:t>
            </a:r>
          </a:p>
        </p:txBody>
      </p:sp>
      <p:sp>
        <p:nvSpPr>
          <p:cNvPr id="6" name="Rectangles 5"/>
          <p:cNvSpPr/>
          <p:nvPr/>
        </p:nvSpPr>
        <p:spPr>
          <a:xfrm>
            <a:off x="7623810" y="3901440"/>
            <a:ext cx="1089025" cy="426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B009FCAF-5F4B-4FC4-955A-C0E056CCFE5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440738" y="4440238"/>
            <a:ext cx="487362" cy="487362"/>
          </a:xfrm>
          <a:prstGeom prst="rect">
            <a:avLst/>
          </a:prstGeom>
        </p:spPr>
      </p:pic>
    </p:spTree>
    <p:custDataLst>
      <p:tags r:id="rId1"/>
    </p:custDataLst>
  </p:cSld>
  <p:clrMapOvr>
    <a:masterClrMapping/>
  </p:clrMapOvr>
  <p:transition advTm="450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heel(1)">
                                      <p:cBhvr>
                                        <p:cTn id="11" dur="20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4"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from="(-#ppt_w/2)" to="(#ppt_x)" calcmode="lin" valueType="num">
                                      <p:cBhvr>
                                        <p:cTn id="16" dur="600" fill="hold">
                                          <p:stCondLst>
                                            <p:cond delay="0"/>
                                          </p:stCondLst>
                                        </p:cTn>
                                        <p:tgtEl>
                                          <p:spTgt spid="3"/>
                                        </p:tgtEl>
                                        <p:attrNameLst>
                                          <p:attrName>ppt_x</p:attrName>
                                        </p:attrNameLst>
                                      </p:cBhvr>
                                    </p:anim>
                                    <p:anim from="0" to="-1.0" calcmode="lin" valueType="num">
                                      <p:cBhvr>
                                        <p:cTn id="17" dur="200" decel="50000" autoRev="1" fill="hold">
                                          <p:stCondLst>
                                            <p:cond delay="600"/>
                                          </p:stCondLst>
                                        </p:cTn>
                                        <p:tgtEl>
                                          <p:spTgt spid="3"/>
                                        </p:tgtEl>
                                        <p:attrNameLst>
                                          <p:attrName>xshear</p:attrName>
                                        </p:attrNameLst>
                                      </p:cBhvr>
                                    </p:anim>
                                    <p:animScale>
                                      <p:cBhvr>
                                        <p:cTn id="18" dur="200" decel="100000" autoRev="1" fill="hold">
                                          <p:stCondLst>
                                            <p:cond delay="600"/>
                                          </p:stCondLst>
                                        </p:cTn>
                                        <p:tgtEl>
                                          <p:spTgt spid="3"/>
                                        </p:tgtEl>
                                      </p:cBhvr>
                                      <p:from x="100000" y="100000"/>
                                      <p:to x="80000" y="100000"/>
                                    </p:animScale>
                                    <p:anim by="(#ppt_h/3+#ppt_w*0.1)" calcmode="lin" valueType="num">
                                      <p:cBhvr additive="sum">
                                        <p:cTn id="19" dur="200" decel="100000" autoRev="1" fill="hold">
                                          <p:stCondLst>
                                            <p:cond delay="600"/>
                                          </p:stCondLst>
                                        </p:cTn>
                                        <p:tgtEl>
                                          <p:spTgt spid="3"/>
                                        </p:tgtEl>
                                        <p:attrNameLst>
                                          <p:attrName>ppt_x</p:attrName>
                                        </p:attrNameLst>
                                      </p:cBhvr>
                                    </p:anim>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2">
                                            <p:txEl>
                                              <p:pRg st="1" end="1"/>
                                            </p:txEl>
                                          </p:spTgt>
                                        </p:tgtEl>
                                        <p:attrNameLst>
                                          <p:attrName>style.visibility</p:attrName>
                                        </p:attrNameLst>
                                      </p:cBhvr>
                                      <p:to>
                                        <p:strVal val="visible"/>
                                      </p:to>
                                    </p:set>
                                    <p:anim calcmode="discrete" valueType="clr">
                                      <p:cBhvr override="childStyle">
                                        <p:cTn id="24" dur="80"/>
                                        <p:tgtEl>
                                          <p:spTgt spid="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2">
                                            <p:txEl>
                                              <p:pRg st="1" end="1"/>
                                            </p:txEl>
                                          </p:spTgt>
                                        </p:tgtEl>
                                        <p:attrNameLst>
                                          <p:attrName>fillcolor</p:attrName>
                                        </p:attrNameLst>
                                      </p:cBhvr>
                                      <p:tavLst>
                                        <p:tav tm="0">
                                          <p:val>
                                            <p:clrVal>
                                              <a:schemeClr val="accent2"/>
                                            </p:clrVal>
                                          </p:val>
                                        </p:tav>
                                        <p:tav tm="50000">
                                          <p:val>
                                            <p:clrVal>
                                              <a:schemeClr val="hlink"/>
                                            </p:clrVal>
                                          </p:val>
                                        </p:tav>
                                      </p:tavLst>
                                    </p:anim>
                                    <p:set>
                                      <p:cBhvr>
                                        <p:cTn id="26" dur="80"/>
                                        <p:tgtEl>
                                          <p:spTgt spid="2">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1.2|0.7|0.8|0.6"/>
</p:tagLst>
</file>

<file path=ppt/tags/tag2.xml><?xml version="1.0" encoding="utf-8"?>
<p:tagLst xmlns:a="http://schemas.openxmlformats.org/drawingml/2006/main" xmlns:r="http://schemas.openxmlformats.org/officeDocument/2006/relationships" xmlns:p="http://schemas.openxmlformats.org/presentationml/2006/main">
  <p:tag name="TIMING" val="|0.9|0.9|0.5|0.7|1|1.6"/>
</p:tagLst>
</file>

<file path=ppt/tags/tag3.xml><?xml version="1.0" encoding="utf-8"?>
<p:tagLst xmlns:a="http://schemas.openxmlformats.org/drawingml/2006/main" xmlns:r="http://schemas.openxmlformats.org/officeDocument/2006/relationships" xmlns:p="http://schemas.openxmlformats.org/presentationml/2006/main">
  <p:tag name="TIMING" val="|0.7|2.4"/>
</p:tagLst>
</file>

<file path=ppt/tags/tag4.xml><?xml version="1.0" encoding="utf-8"?>
<p:tagLst xmlns:a="http://schemas.openxmlformats.org/drawingml/2006/main" xmlns:r="http://schemas.openxmlformats.org/officeDocument/2006/relationships" xmlns:p="http://schemas.openxmlformats.org/presentationml/2006/main">
  <p:tag name="TIMING" val="|0.6|0.6|0.7"/>
</p:tagLst>
</file>

<file path=ppt/tags/tag5.xml><?xml version="1.0" encoding="utf-8"?>
<p:tagLst xmlns:a="http://schemas.openxmlformats.org/drawingml/2006/main" xmlns:r="http://schemas.openxmlformats.org/officeDocument/2006/relationships" xmlns:p="http://schemas.openxmlformats.org/presentationml/2006/main">
  <p:tag name="TIMING" val="|0.6|0.8|0.7|0.8|0.7"/>
</p:tagLst>
</file>

<file path=ppt/tags/tag6.xml><?xml version="1.0" encoding="utf-8"?>
<p:tagLst xmlns:a="http://schemas.openxmlformats.org/drawingml/2006/main" xmlns:r="http://schemas.openxmlformats.org/officeDocument/2006/relationships" xmlns:p="http://schemas.openxmlformats.org/presentationml/2006/main">
  <p:tag name="TIMING" val="|0.4|0.7|0.9"/>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6485382276_1_1"/>
</p:tagLst>
</file>

<file path=ppt/tags/tag8.xml><?xml version="1.0" encoding="utf-8"?>
<p:tagLst xmlns:a="http://schemas.openxmlformats.org/drawingml/2006/main" xmlns:r="http://schemas.openxmlformats.org/officeDocument/2006/relationships" xmlns:p="http://schemas.openxmlformats.org/presentationml/2006/main">
  <p:tag name="TIMING" val="|0.4|0.8|1|0.8|0.7"/>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6486825407_1_1"/>
</p:tagLst>
</file>

<file path=ppt/theme/theme1.xml><?xml version="1.0" encoding="utf-8"?>
<a:theme xmlns:a="http://schemas.openxmlformats.org/drawingml/2006/main" name="Office 主题​​">
  <a:themeElements>
    <a:clrScheme name="1多肉教学">
      <a:dk1>
        <a:sysClr val="windowText" lastClr="000000"/>
      </a:dk1>
      <a:lt1>
        <a:sysClr val="window" lastClr="FFFFFF"/>
      </a:lt1>
      <a:dk2>
        <a:srgbClr val="44546A"/>
      </a:dk2>
      <a:lt2>
        <a:srgbClr val="E7E6E6"/>
      </a:lt2>
      <a:accent1>
        <a:srgbClr val="6B9DA2"/>
      </a:accent1>
      <a:accent2>
        <a:srgbClr val="AA896E"/>
      </a:accent2>
      <a:accent3>
        <a:srgbClr val="88B5C1"/>
      </a:accent3>
      <a:accent4>
        <a:srgbClr val="EAC89D"/>
      </a:accent4>
      <a:accent5>
        <a:srgbClr val="AFA550"/>
      </a:accent5>
      <a:accent6>
        <a:srgbClr val="70AD47"/>
      </a:accent6>
      <a:hlink>
        <a:srgbClr val="000000"/>
      </a:hlink>
      <a:folHlink>
        <a:srgbClr val="954F72"/>
      </a:folHlink>
    </a:clrScheme>
    <a:fontScheme name="方正清刻本悦宋简体">
      <a:majorFont>
        <a:latin typeface="Arial"/>
        <a:ea typeface="Arial"/>
        <a:cs typeface=""/>
      </a:majorFont>
      <a:minorFont>
        <a:latin typeface="Calibri Light"/>
        <a:ea typeface="Ari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4030</Words>
  <Application>Microsoft Office PowerPoint</Application>
  <PresentationFormat>On-screen Show (16:9)</PresentationFormat>
  <Paragraphs>274</Paragraphs>
  <Slides>57</Slides>
  <Notes>1</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 Black</vt:lpstr>
      <vt:lpstr>Calibri</vt:lpstr>
      <vt:lpstr>Calibri Light</vt:lpstr>
      <vt:lpstr>Segoe UI</vt:lpstr>
      <vt:lpstr>Symbol</vt:lpstr>
      <vt:lpstr>Times New Roman</vt:lpstr>
      <vt:lpstr>Wingdings</vt:lpstr>
      <vt:lpstr>Wingdings 2</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 哒哒</dc:creator>
  <cp:lastModifiedBy>Duy Trần</cp:lastModifiedBy>
  <cp:revision>329</cp:revision>
  <dcterms:created xsi:type="dcterms:W3CDTF">2018-06-01T01:11:00Z</dcterms:created>
  <dcterms:modified xsi:type="dcterms:W3CDTF">2021-11-12T11:40:38Z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0E75739C9D774677BA9A7815C2574F1C</vt:lpwstr>
  </property>
</Properties>
</file>